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1" r:id="rId4"/>
  </p:sldMasterIdLst>
  <p:notesMasterIdLst>
    <p:notesMasterId r:id="rId43"/>
  </p:notesMasterIdLst>
  <p:sldIdLst>
    <p:sldId id="256" r:id="rId5"/>
    <p:sldId id="257" r:id="rId6"/>
    <p:sldId id="258" r:id="rId7"/>
    <p:sldId id="259" r:id="rId8"/>
    <p:sldId id="260" r:id="rId9"/>
    <p:sldId id="261" r:id="rId10"/>
    <p:sldId id="262" r:id="rId11"/>
    <p:sldId id="263" r:id="rId12"/>
    <p:sldId id="264" r:id="rId13"/>
    <p:sldId id="265" r:id="rId14"/>
    <p:sldId id="269" r:id="rId15"/>
    <p:sldId id="266" r:id="rId16"/>
    <p:sldId id="271" r:id="rId17"/>
    <p:sldId id="267" r:id="rId18"/>
    <p:sldId id="273" r:id="rId19"/>
    <p:sldId id="268"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5143500" type="screen16x9"/>
  <p:notesSz cx="6858000" cy="9144000"/>
  <p:embeddedFontLst>
    <p:embeddedFont>
      <p:font typeface="Epilogue" panose="020B0604020202020204" charset="0"/>
      <p:regular r:id="rId44"/>
      <p:bold r:id="rId45"/>
      <p:italic r:id="rId46"/>
      <p:boldItalic r:id="rId47"/>
    </p:embeddedFont>
    <p:embeddedFont>
      <p:font typeface="Epilogue Black" panose="020B0604020202020204" charset="0"/>
      <p:bold r:id="rId48"/>
      <p:italic r:id="rId49"/>
      <p:boldItalic r:id="rId50"/>
    </p:embeddedFont>
    <p:embeddedFont>
      <p:font typeface="Epilogue Medium" panose="020B0604020202020204" charset="0"/>
      <p:regular r:id="rId51"/>
      <p:bold r:id="rId52"/>
      <p:italic r:id="rId53"/>
      <p:boldItalic r:id="rId54"/>
    </p:embeddedFont>
    <p:embeddedFont>
      <p:font typeface="Epilogue SemiBold" panose="020B0604020202020204" charset="0"/>
      <p:regular r:id="rId55"/>
      <p:bold r:id="rId56"/>
      <p:italic r:id="rId57"/>
      <p:boldItalic r:id="rId58"/>
    </p:embeddedFont>
    <p:embeddedFont>
      <p:font typeface="Freeman" panose="020B0604020202020204" charset="0"/>
      <p:regular r:id="rId59"/>
    </p:embeddedFont>
    <p:embeddedFont>
      <p:font typeface="Helvetica Neue" panose="020B0604020202020204" charset="0"/>
      <p:regular r:id="rId60"/>
      <p:bold r:id="rId61"/>
      <p:italic r:id="rId62"/>
      <p:boldItalic r:id="rId63"/>
    </p:embeddedFont>
    <p:embeddedFont>
      <p:font typeface="Roboto Mono" panose="00000009000000000000" pitchFamily="49" charset="0"/>
      <p:regular r:id="rId64"/>
      <p:bold r:id="rId65"/>
      <p:italic r:id="rId66"/>
      <p:boldItalic r:id="rId67"/>
    </p:embeddedFont>
    <p:embeddedFont>
      <p:font typeface="Roboto Mono Medium" panose="00000009000000000000" pitchFamily="49" charset="0"/>
      <p:regular r:id="rId68"/>
      <p:bold r:id="rId69"/>
      <p:italic r:id="rId70"/>
      <p:boldItalic r:id="rId71"/>
    </p:embeddedFont>
    <p:embeddedFont>
      <p:font typeface="Roboto Mono SemiBold" panose="020B0604020202020204" charset="0"/>
      <p:regular r:id="rId72"/>
      <p:bold r:id="rId73"/>
      <p:italic r:id="rId74"/>
      <p:boldItalic r:id="rId75"/>
    </p:embeddedFont>
    <p:embeddedFont>
      <p:font typeface="Space Mono" panose="020B0604020202020204" charset="0"/>
      <p:regular r:id="rId76"/>
      <p:bold r:id="rId77"/>
      <p:italic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guide id="3" orient="horz" pos="269">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15"/>
  </p:normalViewPr>
  <p:slideViewPr>
    <p:cSldViewPr snapToGrid="0">
      <p:cViewPr varScale="1">
        <p:scale>
          <a:sx n="103" d="100"/>
          <a:sy n="103" d="100"/>
        </p:scale>
        <p:origin x="874" y="77"/>
      </p:cViewPr>
      <p:guideLst>
        <p:guide orient="horz" pos="1620"/>
        <p:guide pos="2880"/>
        <p:guide orient="horz" pos="2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font" Target="fonts/font4.fntdata"/><Relationship Id="rId63" Type="http://schemas.openxmlformats.org/officeDocument/2006/relationships/font" Target="fonts/font20.fntdata"/><Relationship Id="rId68" Type="http://schemas.openxmlformats.org/officeDocument/2006/relationships/font" Target="fonts/font25.fntdata"/><Relationship Id="rId84" Type="http://schemas.microsoft.com/office/2016/11/relationships/changesInfo" Target="changesInfos/changesInfo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font" Target="fonts/font10.fntdata"/><Relationship Id="rId58" Type="http://schemas.openxmlformats.org/officeDocument/2006/relationships/font" Target="fonts/font15.fntdata"/><Relationship Id="rId74" Type="http://schemas.openxmlformats.org/officeDocument/2006/relationships/font" Target="fonts/font31.fntdata"/><Relationship Id="rId79" Type="http://schemas.openxmlformats.org/officeDocument/2006/relationships/font" Target="fonts/font36.fntdata"/><Relationship Id="rId5" Type="http://schemas.openxmlformats.org/officeDocument/2006/relationships/slide" Target="slides/slide1.xml"/><Relationship Id="rId61" Type="http://schemas.openxmlformats.org/officeDocument/2006/relationships/font" Target="fonts/font18.fntdata"/><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64" Type="http://schemas.openxmlformats.org/officeDocument/2006/relationships/font" Target="fonts/font21.fntdata"/><Relationship Id="rId69" Type="http://schemas.openxmlformats.org/officeDocument/2006/relationships/font" Target="fonts/font26.fntdata"/><Relationship Id="rId77" Type="http://schemas.openxmlformats.org/officeDocument/2006/relationships/font" Target="fonts/font34.fntdata"/><Relationship Id="rId8" Type="http://schemas.openxmlformats.org/officeDocument/2006/relationships/slide" Target="slides/slide4.xml"/><Relationship Id="rId51" Type="http://schemas.openxmlformats.org/officeDocument/2006/relationships/font" Target="fonts/font8.fntdata"/><Relationship Id="rId72" Type="http://schemas.openxmlformats.org/officeDocument/2006/relationships/font" Target="fonts/font29.fntdata"/><Relationship Id="rId80"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59" Type="http://schemas.openxmlformats.org/officeDocument/2006/relationships/font" Target="fonts/font16.fntdata"/><Relationship Id="rId67" Type="http://schemas.openxmlformats.org/officeDocument/2006/relationships/font" Target="fonts/font24.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1.fntdata"/><Relationship Id="rId62" Type="http://schemas.openxmlformats.org/officeDocument/2006/relationships/font" Target="fonts/font19.fntdata"/><Relationship Id="rId70" Type="http://schemas.openxmlformats.org/officeDocument/2006/relationships/font" Target="fonts/font27.fntdata"/><Relationship Id="rId75" Type="http://schemas.openxmlformats.org/officeDocument/2006/relationships/font" Target="fonts/font32.fntdata"/><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6.fntdata"/><Relationship Id="rId57" Type="http://schemas.openxmlformats.org/officeDocument/2006/relationships/font" Target="fonts/font1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font" Target="fonts/font17.fntdata"/><Relationship Id="rId65" Type="http://schemas.openxmlformats.org/officeDocument/2006/relationships/font" Target="fonts/font22.fntdata"/><Relationship Id="rId73" Type="http://schemas.openxmlformats.org/officeDocument/2006/relationships/font" Target="fonts/font30.fntdata"/><Relationship Id="rId78" Type="http://schemas.openxmlformats.org/officeDocument/2006/relationships/font" Target="fonts/font35.fntdata"/><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font" Target="fonts/font7.fntdata"/><Relationship Id="rId55" Type="http://schemas.openxmlformats.org/officeDocument/2006/relationships/font" Target="fonts/font12.fntdata"/><Relationship Id="rId76" Type="http://schemas.openxmlformats.org/officeDocument/2006/relationships/font" Target="fonts/font33.fntdata"/><Relationship Id="rId7" Type="http://schemas.openxmlformats.org/officeDocument/2006/relationships/slide" Target="slides/slide3.xml"/><Relationship Id="rId71" Type="http://schemas.openxmlformats.org/officeDocument/2006/relationships/font" Target="fonts/font28.fntdata"/><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font" Target="fonts/font2.fntdata"/><Relationship Id="rId66" Type="http://schemas.openxmlformats.org/officeDocument/2006/relationships/font" Target="fonts/font2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Chisholm" userId="31af6ed7-ff45-4e5c-9ff5-a56f0db2ce0a" providerId="ADAL" clId="{A98425F4-A99F-4C4F-BB8A-CDA54164AEF7}"/>
    <pc:docChg chg="delSld modSld sldOrd">
      <pc:chgData name="Paula Chisholm" userId="31af6ed7-ff45-4e5c-9ff5-a56f0db2ce0a" providerId="ADAL" clId="{A98425F4-A99F-4C4F-BB8A-CDA54164AEF7}" dt="2026-01-07T15:00:33.780" v="10"/>
      <pc:docMkLst>
        <pc:docMk/>
      </pc:docMkLst>
      <pc:sldChg chg="ord">
        <pc:chgData name="Paula Chisholm" userId="31af6ed7-ff45-4e5c-9ff5-a56f0db2ce0a" providerId="ADAL" clId="{A98425F4-A99F-4C4F-BB8A-CDA54164AEF7}" dt="2026-01-07T15:00:24.113" v="6"/>
        <pc:sldMkLst>
          <pc:docMk/>
          <pc:sldMk cId="0" sldId="269"/>
        </pc:sldMkLst>
      </pc:sldChg>
      <pc:sldChg chg="del">
        <pc:chgData name="Paula Chisholm" userId="31af6ed7-ff45-4e5c-9ff5-a56f0db2ce0a" providerId="ADAL" clId="{A98425F4-A99F-4C4F-BB8A-CDA54164AEF7}" dt="2026-01-07T14:56:51.103" v="0" actId="47"/>
        <pc:sldMkLst>
          <pc:docMk/>
          <pc:sldMk cId="0" sldId="270"/>
        </pc:sldMkLst>
      </pc:sldChg>
      <pc:sldChg chg="ord">
        <pc:chgData name="Paula Chisholm" userId="31af6ed7-ff45-4e5c-9ff5-a56f0db2ce0a" providerId="ADAL" clId="{A98425F4-A99F-4C4F-BB8A-CDA54164AEF7}" dt="2026-01-07T15:00:30.916" v="8"/>
        <pc:sldMkLst>
          <pc:docMk/>
          <pc:sldMk cId="0" sldId="271"/>
        </pc:sldMkLst>
      </pc:sldChg>
      <pc:sldChg chg="del ord modNotes">
        <pc:chgData name="Paula Chisholm" userId="31af6ed7-ff45-4e5c-9ff5-a56f0db2ce0a" providerId="ADAL" clId="{A98425F4-A99F-4C4F-BB8A-CDA54164AEF7}" dt="2026-01-07T15:00:16.872" v="4" actId="47"/>
        <pc:sldMkLst>
          <pc:docMk/>
          <pc:sldMk cId="0" sldId="272"/>
        </pc:sldMkLst>
      </pc:sldChg>
      <pc:sldChg chg="ord">
        <pc:chgData name="Paula Chisholm" userId="31af6ed7-ff45-4e5c-9ff5-a56f0db2ce0a" providerId="ADAL" clId="{A98425F4-A99F-4C4F-BB8A-CDA54164AEF7}" dt="2026-01-07T15:00:33.780" v="10"/>
        <pc:sldMkLst>
          <pc:docMk/>
          <pc:sldMk cId="0" sldId="273"/>
        </pc:sldMkLst>
      </pc:sldChg>
      <pc:sldChg chg="del">
        <pc:chgData name="Paula Chisholm" userId="31af6ed7-ff45-4e5c-9ff5-a56f0db2ce0a" providerId="ADAL" clId="{A98425F4-A99F-4C4F-BB8A-CDA54164AEF7}" dt="2026-01-07T14:59:31.116" v="1" actId="47"/>
        <pc:sldMkLst>
          <pc:docMk/>
          <pc:sldMk cId="0" sldId="2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60d57baabb_0_1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Smartphone Free Childhood has spread rapidly across the UK this year and this presentation highlights some of the issues around smartphones and children, and how we can work together to improve the situation for our children. Smartphones and children have become a big talking point recently because this is an issue that every family in Britain today has to contend with. There’s very little advice out there on this issue, and many of us aren’t sure what approach to take. No previous generation of parents or young people have had to deal with this like we do.</a:t>
            </a:r>
            <a:endParaRPr dirty="0"/>
          </a:p>
        </p:txBody>
      </p:sp>
      <p:sp>
        <p:nvSpPr>
          <p:cNvPr id="62" name="Google Shape;62;g360d57baabb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d57baabb_0_22: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Less than two decades ago, smartphones were a mere twinkle in Steve Jobs’ eye. The speed of this technological and sociological change has been unprecedented and it’s affected everything, including childhood. Even in the last five years the speed of change has accelerated dramatically - just a few years ago we were used to having to go into a cafe to get a </a:t>
            </a:r>
            <a:r>
              <a:rPr lang="en-GB" dirty="0" err="1">
                <a:solidFill>
                  <a:schemeClr val="dk1"/>
                </a:solidFill>
              </a:rPr>
              <a:t>Wifi</a:t>
            </a:r>
            <a:r>
              <a:rPr lang="en-GB" dirty="0">
                <a:solidFill>
                  <a:schemeClr val="dk1"/>
                </a:solidFill>
              </a:rPr>
              <a:t> signal because data was slow and expensive. Now all of us expect to be connected to everything, everywhere at all times via superfast 4G &amp; 5G connections.</a:t>
            </a:r>
            <a:endParaRPr dirty="0">
              <a:solidFill>
                <a:schemeClr val="dk1"/>
              </a:solidFill>
            </a:endParaRPr>
          </a:p>
          <a:p>
            <a:pPr marL="0" lvl="0" indent="0" algn="l" rtl="0">
              <a:spcBef>
                <a:spcPts val="0"/>
              </a:spcBef>
              <a:spcAft>
                <a:spcPts val="0"/>
              </a:spcAft>
              <a:buNone/>
            </a:pPr>
            <a:endParaRPr dirty="0"/>
          </a:p>
        </p:txBody>
      </p:sp>
      <p:sp>
        <p:nvSpPr>
          <p:cNvPr id="71" name="Google Shape;71;g360d57baabb_0_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337e9280a0c_3_38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We call them ‘phones’, but it’s a pretty misleading name. It would be more accurate to call them handheld supercomputers – that put the whole of the internet and social media in your pocket 24/7. It’s important to point out that they don’t just give our children access to the internet – they give the whole of the internet access to our children.</a:t>
            </a:r>
            <a:endParaRPr dirty="0">
              <a:solidFill>
                <a:schemeClr val="dk1"/>
              </a:solidFill>
            </a:endParaRPr>
          </a:p>
          <a:p>
            <a:pPr marL="0" lvl="0" indent="0" algn="l" rtl="0">
              <a:spcBef>
                <a:spcPts val="0"/>
              </a:spcBef>
              <a:spcAft>
                <a:spcPts val="0"/>
              </a:spcAft>
              <a:buNone/>
            </a:pPr>
            <a:endParaRPr dirty="0"/>
          </a:p>
        </p:txBody>
      </p:sp>
      <p:sp>
        <p:nvSpPr>
          <p:cNvPr id="102" name="Google Shape;102;g337e9280a0c_3_38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37e9280a0c_3_245: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Despite their ubiquitous presence in modern life, most parents are aware of the fact that smartphones are harmful for kids and that they can negatively impact family life. A recent poll of 10,000 parents found that a third of parents have cried over their child’s phone obsession - and half of them believe that smartphones changed their child’s personality. </a:t>
            </a:r>
            <a:endParaRPr dirty="0">
              <a:solidFill>
                <a:schemeClr val="dk1"/>
              </a:solidFill>
            </a:endParaRPr>
          </a:p>
          <a:p>
            <a:pPr marL="0" lvl="0" indent="0" algn="l" rtl="0">
              <a:spcBef>
                <a:spcPts val="0"/>
              </a:spcBef>
              <a:spcAft>
                <a:spcPts val="0"/>
              </a:spcAft>
              <a:buNone/>
            </a:pPr>
            <a:endParaRPr dirty="0"/>
          </a:p>
        </p:txBody>
      </p:sp>
      <p:sp>
        <p:nvSpPr>
          <p:cNvPr id="116" name="Google Shape;116;g337e9280a0c_3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37e9280a0c_3_30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Young people themselves are far more self aware about the issue of smartphones than we sometimes give them credit for. Two thirds of teens think that smartphones are harmful, a fifth say that social media has made them feel like ‘life is not worth living’, and half believe they are addicted. The same </a:t>
            </a:r>
            <a:r>
              <a:rPr lang="en-GB" dirty="0" err="1">
                <a:solidFill>
                  <a:schemeClr val="dk1"/>
                </a:solidFill>
              </a:rPr>
              <a:t>Parentkind</a:t>
            </a:r>
            <a:r>
              <a:rPr lang="en-GB" dirty="0">
                <a:solidFill>
                  <a:schemeClr val="dk1"/>
                </a:solidFill>
              </a:rPr>
              <a:t> poll found that 68% of teens think that tech companies should do more to protect them from harmful content.</a:t>
            </a:r>
            <a:endParaRPr dirty="0">
              <a:solidFill>
                <a:schemeClr val="dk1"/>
              </a:solidFill>
            </a:endParaRPr>
          </a:p>
          <a:p>
            <a:pPr marL="0" lvl="0" indent="0" algn="l" rtl="0">
              <a:spcBef>
                <a:spcPts val="0"/>
              </a:spcBef>
              <a:spcAft>
                <a:spcPts val="0"/>
              </a:spcAft>
              <a:buNone/>
            </a:pPr>
            <a:endParaRPr dirty="0"/>
          </a:p>
        </p:txBody>
      </p:sp>
      <p:sp>
        <p:nvSpPr>
          <p:cNvPr id="134" name="Google Shape;134;g337e9280a0c_3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339cd517726_0_152: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Despite the fact that we are all aware of the harms they are causing, smartphones have become the norm. A quarter of 5-7 year olds in the UK own one - and by the age of 12, just 11% of kids are smartphone-free. Another shocking Ofcom stat that we didn’t have space to include on here is that a fifth of 3 and 4 year olds owns a smartphone in the UK. And every year the age of first smartphone-ownership is getting younger. </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152" name="Google Shape;152;g339cd517726_0_15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37e9280a0c_3_347: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So if we all know that smartphones aren’t necessarily a good thing for children, why does almost every child have a smartphone? Because everyone else has. Resisting the peer pressure to get a smartphone is almost impossible if every other child in your child’s class has one. No parent wants their child to be left out and isolated from their peer group. The powerful network effect of these devices means that many parents and young people feel like they have absolutely no choice in the matter. </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167" name="Google Shape;167;g337e9280a0c_3_34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33958efa61d_0_467: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Let’s dig in to some of the specific issues with smartphones and children</a:t>
            </a:r>
            <a:endParaRPr>
              <a:solidFill>
                <a:schemeClr val="dk1"/>
              </a:solidFill>
            </a:endParaRPr>
          </a:p>
          <a:p>
            <a:pPr marL="0" lvl="0" indent="0" algn="l" rtl="0">
              <a:spcBef>
                <a:spcPts val="0"/>
              </a:spcBef>
              <a:spcAft>
                <a:spcPts val="0"/>
              </a:spcAft>
              <a:buNone/>
            </a:pPr>
            <a:endParaRPr/>
          </a:p>
        </p:txBody>
      </p:sp>
      <p:sp>
        <p:nvSpPr>
          <p:cNvPr id="181" name="Google Shape;181;g33958efa61d_0_4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307b0f3454a_0_32: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Smartphones have been with us for barely 15 years, and we’re only now beginning to see the impact of these devices on a generation of children.</a:t>
            </a:r>
            <a:endParaRPr dirty="0">
              <a:solidFill>
                <a:schemeClr val="dk1"/>
              </a:solidFill>
            </a:endParaRPr>
          </a:p>
          <a:p>
            <a:pPr marL="0" lvl="0" indent="0" algn="l" rtl="0">
              <a:spcBef>
                <a:spcPts val="0"/>
              </a:spcBef>
              <a:spcAft>
                <a:spcPts val="0"/>
              </a:spcAft>
              <a:buNone/>
            </a:pPr>
            <a:endParaRPr dirty="0"/>
          </a:p>
        </p:txBody>
      </p:sp>
      <p:sp>
        <p:nvSpPr>
          <p:cNvPr id="188" name="Google Shape;188;g307b0f3454a_0_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60d57baabb_0_107: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Since 2010, when children first started getting smartphones, rates of anxiety, depression and self harm have all spiked dramatically across the globe. Some academics debate whether smartphones and social media have caused this mental health crisis or are just correlated with it, but even so the correlation is stark and no alternative explanations stack up. More and more research points to the conclusion that too much time spent on these devices can be very harmful to children’s mental health in the short and long-term.</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198" name="Google Shape;198;g360d57baabb_0_10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337e9280a0c_3_402: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This year, America’s most senior doctor – whose job it is to provide the nation with the best scientific information on how to improve their health – called on the government to impose smoking-style warning labels on social media. He wants people who visit these platforms to be shown a message warning that they are "associated with significant mental health harms for adolescents". He said such a label would "regularly remind parents and adolescents that social media has not been proved safe".</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286" name="Google Shape;286;g337e9280a0c_3_4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60d57baabb_0_128: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Smartphones are a gateway to extreme content and viewpoints, from hardcore pornography to sexualised and violent imagery, and videos promoting self harm, suicide and anorexia. Even if children don’t search this content out, they will be served it by the algorithm on social media, and sent it via their friends on WhatsApp. Once they’ve seen these things, they can’t unsee them. Being immersed in this sort of toxic content has the effect of normalising it over time for your child. New research by UCL published in Feb 2024 found that social media algorithms amplify extreme content, such as misogynistic posts, which is normalising harmful ideologies for young people.</a:t>
            </a:r>
            <a:endParaRPr>
              <a:solidFill>
                <a:schemeClr val="dk1"/>
              </a:solidFill>
            </a:endParaRPr>
          </a:p>
        </p:txBody>
      </p:sp>
      <p:sp>
        <p:nvSpPr>
          <p:cNvPr id="220" name="Google Shape;220;g360d57baabb_0_1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33958efa61d_0_68: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g33958efa61d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360d57baabb_0_149: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The business model of the social media companies is simple. The more time we spend on their apps, the more data they can harvest about us, the more targeted the adverts they can sell and the more money they make. This is why they spend billions on ‘maximising engagement’, using teams of computer engineers and behavioural scientists to ensure that their platforms are as addictive as possible. Things like infinite scroll, </a:t>
            </a:r>
            <a:r>
              <a:rPr lang="en-GB" dirty="0" err="1">
                <a:solidFill>
                  <a:schemeClr val="dk1"/>
                </a:solidFill>
              </a:rPr>
              <a:t>Snapstreaks</a:t>
            </a:r>
            <a:r>
              <a:rPr lang="en-GB" dirty="0">
                <a:solidFill>
                  <a:schemeClr val="dk1"/>
                </a:solidFill>
              </a:rPr>
              <a:t>, likes and comments all trigger our brain’s dopamine circuits in a similar way to that of slot machine gambling. Children’s brains, which are not yet fully developed, are particularly vulnerable to this  – it’s no wonder that Ofcom reports that many children are routinely spending eight hours a day on social media. One Harvard study found that social media platforms made nearly $11 billion in advertising revenue off kids and teens in 2022.</a:t>
            </a:r>
            <a:endParaRPr dirty="0">
              <a:solidFill>
                <a:schemeClr val="dk1"/>
              </a:solidFill>
            </a:endParaRPr>
          </a:p>
          <a:p>
            <a:pPr marL="0" lvl="0" indent="0" algn="l" rtl="0">
              <a:spcBef>
                <a:spcPts val="0"/>
              </a:spcBef>
              <a:spcAft>
                <a:spcPts val="0"/>
              </a:spcAft>
              <a:buNone/>
            </a:pP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242" name="Google Shape;242;g360d57baabb_0_14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3958efa61d_0_8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 name="Google Shape;344;g33958efa61d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360d57baabb_0_170: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Beyond the harms we’ve already mentioned, perhaps the most serious and overlooked of all of them is the opportunity cost – all the things that children are not doing when they’re spending hours per day on smartphones. Childhood is short, and time is the most precious resource any of us have. In the UK, the average 12-year-old now spends 4 hours per day on their phone. This is time when they could be hanging out with their family and friends, playing, reading, kicking a ball – vital real world activities and relationships that enable kids to learn the life skills they need to transition into adulthood. None of these kids will look back fondly on the childhood memories they made scrolling Snapchat!</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264" name="Google Shape;264;g360d57baabb_0_17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33958efa61d_0_116: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3" name="Google Shape;373;g33958efa61d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33a18a0a33b_0_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Dr Susie Davies, a GP in Bristol and a parent in the Smartphone Free Childhood WhatsApp groups, posted this message citing NHS data earlier this year</a:t>
            </a:r>
            <a:endParaRPr>
              <a:solidFill>
                <a:schemeClr val="dk1"/>
              </a:solidFill>
            </a:endParaRPr>
          </a:p>
          <a:p>
            <a:pPr marL="0" lvl="0" indent="0" algn="l" rtl="0">
              <a:spcBef>
                <a:spcPts val="0"/>
              </a:spcBef>
              <a:spcAft>
                <a:spcPts val="0"/>
              </a:spcAft>
              <a:buNone/>
            </a:pPr>
            <a:endParaRPr/>
          </a:p>
        </p:txBody>
      </p:sp>
      <p:sp>
        <p:nvSpPr>
          <p:cNvPr id="380" name="Google Shape;380;g33a18a0a33b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33a18a0a33b_0_4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There are so many other harms to mention, but if we look at them all in detail we could be here all day. Suffice to say that from sleep to bullying to road accidents, smartphones negatively impact children’s lives in a wide variety of ways.</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388" name="Google Shape;388;g33a18a0a33b_0_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33958efa61d_0_17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Many of the Big Tech moguls don’t allow their own children to use these devices – they know full well how addictive and harmful the products they created can be to kids</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24" name="Google Shape;424;g33958efa61d_0_17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33958efa61d_0_48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The fact is, that parents today are in an impossible position because of the rapid proliferation and technological advances of smartphones and social media </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33" name="Google Shape;433;g33958efa61d_0_4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g339cd517726_0_11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Either we give our children access to an adult product that we know to be harmful, or we risk cutting them off from their peers just at the moment when we want them to make new friends at a crucial stage of their lives.</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40" name="Google Shape;440;g339cd517726_0_1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306cc538cd3_0_267: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From France to Australia, Ireland to America, governments across the world are beginning to recognise the problem and think about how we can protect childhood This is encouraging, but…</a:t>
            </a:r>
            <a:endParaRPr>
              <a:solidFill>
                <a:schemeClr val="dk1"/>
              </a:solidFill>
            </a:endParaRPr>
          </a:p>
          <a:p>
            <a:pPr marL="0" lvl="0" indent="0" algn="l" rtl="0">
              <a:spcBef>
                <a:spcPts val="0"/>
              </a:spcBef>
              <a:spcAft>
                <a:spcPts val="0"/>
              </a:spcAft>
              <a:buNone/>
            </a:pPr>
            <a:endParaRPr/>
          </a:p>
        </p:txBody>
      </p:sp>
      <p:sp>
        <p:nvSpPr>
          <p:cNvPr id="456" name="Google Shape;456;g306cc538cd3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3958efa61d_0_238: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Unfortunately, our children could well be adults by the time smartphones and the internet are truly safe spaces for children – we simply don’t have time to sit around and wait</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64" name="Google Shape;464;g33958efa61d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33958efa61d_0_489: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Thankfully, the power to protect our children right now, is in our hands</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74" name="Google Shape;474;g33958efa61d_0_4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306cc538cd3_0_308: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The key to solving this problem is each other - every one of us in. If we all agree to wait to get our children smartphones together, the pressure instantly dissolves. Doing this alone can feel impossible when the peer pressure is so intense - but if we do it together, and your child knows that there are others in their class not getting a smartphone too, then they are happy to wait. </a:t>
            </a:r>
            <a:endParaRPr>
              <a:solidFill>
                <a:schemeClr val="dk1"/>
              </a:solidFill>
            </a:endParaRPr>
          </a:p>
          <a:p>
            <a:pPr marL="0" lvl="0" indent="0" algn="l" rtl="0">
              <a:spcBef>
                <a:spcPts val="0"/>
              </a:spcBef>
              <a:spcAft>
                <a:spcPts val="0"/>
              </a:spcAft>
              <a:buNone/>
            </a:pPr>
            <a:endParaRPr/>
          </a:p>
        </p:txBody>
      </p:sp>
      <p:sp>
        <p:nvSpPr>
          <p:cNvPr id="481" name="Google Shape;481;g306cc538cd3_0_30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33958efa61d_0_246: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Smartphone Free Childhood is a growing movement of 150,000 parents across the country who are coming together to wait to get their children smartphones. There’s a Smartphone Free Childhood WhatsApp community in every county in Britain, where parents can find support and advice about how to protect their children from the risks of smartphones and social media. </a:t>
            </a:r>
            <a:endParaRPr>
              <a:solidFill>
                <a:schemeClr val="dk1"/>
              </a:solidFill>
            </a:endParaRPr>
          </a:p>
        </p:txBody>
      </p:sp>
      <p:sp>
        <p:nvSpPr>
          <p:cNvPr id="489" name="Google Shape;489;g33958efa61d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33958efa61d_0_25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We are aware that technology has huge benefits for all of us and creates amazing opportunities – children should be about to benefit from them when the time is right and where the products re safe. But we also know that childhood is precious and fleeting – and we believe that all children should be allowed to grow up free from the addictive-by-design algorithms and inappropriate content of these devices. </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97" name="Google Shape;497;g33958efa61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360d57baabb_0_246: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We recommend that parents get their child a simple phone instead of a smartphone until the end of Year 9 at the earliest. That means you can keep in touch when they’re out and about using calls and texts, without any of the harms associated with smartphones and social media. When they want to use the internet, they can do so on a shared family computer, which could even have WhatsApp on it if you feel comfortable with that. This way they can get acquainted with the digital world and stay connected to their friends without the temptation of having it in their pocket 24/7.</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505" name="Google Shape;505;g360d57baabb_0_24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360d57baabb_0_279: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Tech companies currently put all the responsibility on parents shoulders to keep their kids safe online, saying parents just need to use parental controls. Unfortunately, these are not watertight and even the most tech savvy of parents can be thwarted by the complicated set up. The majority of children have never had controls put on their phone by parents - and nearly half of those who have have bypassed them. Ultimately we believe that the tech companies should have mandatory and universal safe set up of devices so that the responsibility does not fall on parents - and those children whose parents don’t have the time or tech knowledge to do it, aren’t exposed to harm. </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539" name="Google Shape;539;g360d57baabb_0_27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g306cc538cd3_0_360: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Introducing the Parent Pact - the Smartphone Free Childhood solution to empower parents to come together to keep our children safe</a:t>
            </a:r>
            <a:endParaRPr>
              <a:solidFill>
                <a:schemeClr val="dk1"/>
              </a:solidFill>
            </a:endParaRPr>
          </a:p>
          <a:p>
            <a:pPr marL="0" lvl="0" indent="0" algn="l" rtl="0">
              <a:spcBef>
                <a:spcPts val="0"/>
              </a:spcBef>
              <a:spcAft>
                <a:spcPts val="0"/>
              </a:spcAft>
              <a:buNone/>
            </a:pPr>
            <a:endParaRPr/>
          </a:p>
        </p:txBody>
      </p:sp>
      <p:sp>
        <p:nvSpPr>
          <p:cNvPr id="554" name="Google Shape;554;g306cc538cd3_0_36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360d57baabb_0_29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It’s an online tool where you can sign up to agree to delay getting your child a smartphone until the end of Year 9 at the earliest – and then see how many others in your school and year group have signed up to. You can then connect with those parents via your SFC school WhatsApp group in your regional SFC community. It’s not legally binding, and none of your personal data is shared.</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562" name="Google Shape;562;g360d57baabb_0_29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360d57baabb_0_313: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Over 60k parents signed the pact in the first three weeks after it launched – at least one Pact has been signed at 29% of schools across the UK already! We aim to double this number over the next six months. </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583" name="Google Shape;583;g360d57baabb_0_3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33958efa61d_0_596: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8 already signed up even before we wrote to parents</a:t>
            </a:r>
            <a:endParaRPr dirty="0">
              <a:solidFill>
                <a:schemeClr val="dk1"/>
              </a:solidFill>
            </a:endParaRPr>
          </a:p>
        </p:txBody>
      </p:sp>
      <p:sp>
        <p:nvSpPr>
          <p:cNvPr id="593" name="Google Shape;593;g33958efa61d_0_5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g33958efa61d_0_495: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It’s important to say here that we know that parenting is a really difficult job, and wherever you sit on this issue we know we’re all trying to do the best we can for our children</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607" name="Google Shape;607;g33958efa61d_0_4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33958efa61d_0_341: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Whatever approach you decide to take for your family, we respect your decision – every family and every child is different. And there will of course be exceptions for specific medical reasons or children with special educational needs. What we do think is important is that we’re able to discuss this issue without shame or judgement, because this is a new frontier in parenting, and we’re all in it together. </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614" name="Google Shape;614;g33958efa61d_0_3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33958efa61d_0_517: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So let’s keep talking – feel free to get in touch with the school.</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620" name="Google Shape;620;g33958efa61d_0_5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33958efa61d_0_502: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There are some great resources and information on the SFC website and Instagram page for anyone who’d like to find out more about the movement</a:t>
            </a:r>
            <a:endParaRPr dirty="0">
              <a:solidFill>
                <a:schemeClr val="dk1"/>
              </a:solidFill>
            </a:endParaRPr>
          </a:p>
          <a:p>
            <a:pPr marL="0" lvl="0" indent="0" algn="l" rtl="0">
              <a:spcBef>
                <a:spcPts val="0"/>
              </a:spcBef>
              <a:spcAft>
                <a:spcPts val="0"/>
              </a:spcAft>
              <a:buNone/>
            </a:pPr>
            <a:endParaRPr dirty="0">
              <a:solidFill>
                <a:schemeClr val="dk1"/>
              </a:solidFill>
            </a:endParaRPr>
          </a:p>
        </p:txBody>
      </p:sp>
      <p:sp>
        <p:nvSpPr>
          <p:cNvPr id="626" name="Google Shape;626;g33958efa61d_0_50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p:cSld name="TITLE_AND_BODY_1">
    <p:spTree>
      <p:nvGrpSpPr>
        <p:cNvPr id="1" name="Shape 50"/>
        <p:cNvGrpSpPr/>
        <p:nvPr/>
      </p:nvGrpSpPr>
      <p:grpSpPr>
        <a:xfrm>
          <a:off x="0" y="0"/>
          <a:ext cx="0" cy="0"/>
          <a:chOff x="0" y="0"/>
          <a:chExt cx="0" cy="0"/>
        </a:xfrm>
      </p:grpSpPr>
      <p:sp>
        <p:nvSpPr>
          <p:cNvPr id="51" name="Google Shape;51;p13"/>
          <p:cNvSpPr txBox="1">
            <a:spLocks noGrp="1"/>
          </p:cNvSpPr>
          <p:nvPr>
            <p:ph type="body" idx="1"/>
          </p:nvPr>
        </p:nvSpPr>
        <p:spPr>
          <a:xfrm>
            <a:off x="450503" y="4447448"/>
            <a:ext cx="8239200" cy="238800"/>
          </a:xfrm>
          <a:prstGeom prst="rect">
            <a:avLst/>
          </a:prstGeom>
          <a:noFill/>
          <a:ln>
            <a:noFill/>
          </a:ln>
        </p:spPr>
        <p:txBody>
          <a:bodyPr spcFirstLastPara="1" wrap="square" lIns="17150" tIns="17150" rIns="17150" bIns="17150" anchor="t" anchorCtr="0">
            <a:normAutofit/>
          </a:bodyPr>
          <a:lstStyle>
            <a:lvl1pPr marL="457200" lvl="0" indent="-279400" algn="l">
              <a:lnSpc>
                <a:spcPct val="100000"/>
              </a:lnSpc>
              <a:spcBef>
                <a:spcPts val="2200"/>
              </a:spcBef>
              <a:spcAft>
                <a:spcPts val="0"/>
              </a:spcAft>
              <a:buClr>
                <a:srgbClr val="000000"/>
              </a:buClr>
              <a:buSzPts val="800"/>
              <a:buChar char="●"/>
              <a:defRPr/>
            </a:lvl1pPr>
            <a:lvl2pPr marL="914400" lvl="1" indent="-279400" algn="l">
              <a:lnSpc>
                <a:spcPct val="100000"/>
              </a:lnSpc>
              <a:spcBef>
                <a:spcPts val="2200"/>
              </a:spcBef>
              <a:spcAft>
                <a:spcPts val="0"/>
              </a:spcAft>
              <a:buClr>
                <a:srgbClr val="000000"/>
              </a:buClr>
              <a:buSzPts val="800"/>
              <a:buChar char="○"/>
              <a:defRPr/>
            </a:lvl2pPr>
            <a:lvl3pPr marL="1371600" lvl="2" indent="-279400" algn="l">
              <a:lnSpc>
                <a:spcPct val="100000"/>
              </a:lnSpc>
              <a:spcBef>
                <a:spcPts val="2200"/>
              </a:spcBef>
              <a:spcAft>
                <a:spcPts val="0"/>
              </a:spcAft>
              <a:buClr>
                <a:srgbClr val="000000"/>
              </a:buClr>
              <a:buSzPts val="800"/>
              <a:buChar char="■"/>
              <a:defRPr/>
            </a:lvl3pPr>
            <a:lvl4pPr marL="1828800" lvl="3" indent="-279400" algn="l">
              <a:lnSpc>
                <a:spcPct val="100000"/>
              </a:lnSpc>
              <a:spcBef>
                <a:spcPts val="2200"/>
              </a:spcBef>
              <a:spcAft>
                <a:spcPts val="0"/>
              </a:spcAft>
              <a:buClr>
                <a:srgbClr val="000000"/>
              </a:buClr>
              <a:buSzPts val="800"/>
              <a:buChar char="●"/>
              <a:defRPr/>
            </a:lvl4pPr>
            <a:lvl5pPr marL="2286000" lvl="4" indent="-279400" algn="l">
              <a:lnSpc>
                <a:spcPct val="100000"/>
              </a:lnSpc>
              <a:spcBef>
                <a:spcPts val="2200"/>
              </a:spcBef>
              <a:spcAft>
                <a:spcPts val="0"/>
              </a:spcAft>
              <a:buClr>
                <a:srgbClr val="000000"/>
              </a:buClr>
              <a:buSzPts val="800"/>
              <a:buChar char="○"/>
              <a:defRPr/>
            </a:lvl5pPr>
            <a:lvl6pPr marL="2743200" lvl="5" indent="-279400" algn="l">
              <a:lnSpc>
                <a:spcPct val="100000"/>
              </a:lnSpc>
              <a:spcBef>
                <a:spcPts val="2200"/>
              </a:spcBef>
              <a:spcAft>
                <a:spcPts val="0"/>
              </a:spcAft>
              <a:buClr>
                <a:srgbClr val="000000"/>
              </a:buClr>
              <a:buSzPts val="800"/>
              <a:buChar char="■"/>
              <a:defRPr/>
            </a:lvl6pPr>
            <a:lvl7pPr marL="3200400" lvl="6" indent="-279400" algn="l">
              <a:lnSpc>
                <a:spcPct val="100000"/>
              </a:lnSpc>
              <a:spcBef>
                <a:spcPts val="2200"/>
              </a:spcBef>
              <a:spcAft>
                <a:spcPts val="0"/>
              </a:spcAft>
              <a:buClr>
                <a:srgbClr val="000000"/>
              </a:buClr>
              <a:buSzPts val="800"/>
              <a:buChar char="●"/>
              <a:defRPr/>
            </a:lvl7pPr>
            <a:lvl8pPr marL="3657600" lvl="7" indent="-279400" algn="l">
              <a:lnSpc>
                <a:spcPct val="100000"/>
              </a:lnSpc>
              <a:spcBef>
                <a:spcPts val="2200"/>
              </a:spcBef>
              <a:spcAft>
                <a:spcPts val="0"/>
              </a:spcAft>
              <a:buClr>
                <a:srgbClr val="000000"/>
              </a:buClr>
              <a:buSzPts val="800"/>
              <a:buChar char="○"/>
              <a:defRPr/>
            </a:lvl8pPr>
            <a:lvl9pPr marL="4114800" lvl="8" indent="-279400" algn="l">
              <a:lnSpc>
                <a:spcPct val="100000"/>
              </a:lnSpc>
              <a:spcBef>
                <a:spcPts val="2200"/>
              </a:spcBef>
              <a:spcAft>
                <a:spcPts val="0"/>
              </a:spcAft>
              <a:buClr>
                <a:srgbClr val="000000"/>
              </a:buClr>
              <a:buSzPts val="800"/>
              <a:buChar char="■"/>
              <a:defRPr/>
            </a:lvl9pPr>
          </a:lstStyle>
          <a:p>
            <a:endParaRPr/>
          </a:p>
        </p:txBody>
      </p:sp>
      <p:sp>
        <p:nvSpPr>
          <p:cNvPr id="52" name="Google Shape;52;p13"/>
          <p:cNvSpPr txBox="1">
            <a:spLocks noGrp="1"/>
          </p:cNvSpPr>
          <p:nvPr>
            <p:ph type="title"/>
          </p:nvPr>
        </p:nvSpPr>
        <p:spPr>
          <a:xfrm>
            <a:off x="452436" y="965622"/>
            <a:ext cx="8239200" cy="1743000"/>
          </a:xfrm>
          <a:prstGeom prst="rect">
            <a:avLst/>
          </a:prstGeom>
          <a:noFill/>
          <a:ln>
            <a:noFill/>
          </a:ln>
        </p:spPr>
        <p:txBody>
          <a:bodyPr spcFirstLastPara="1" wrap="square" lIns="19050" tIns="19050" rIns="19050" bIns="19050" anchor="b" anchorCtr="0">
            <a:normAutofit/>
          </a:bodyPr>
          <a:lstStyle>
            <a:lvl1pPr lvl="0" algn="l">
              <a:lnSpc>
                <a:spcPct val="80000"/>
              </a:lnSpc>
              <a:spcBef>
                <a:spcPts val="0"/>
              </a:spcBef>
              <a:spcAft>
                <a:spcPts val="0"/>
              </a:spcAft>
              <a:buClr>
                <a:srgbClr val="000000"/>
              </a:buClr>
              <a:buSzPts val="4400"/>
              <a:buFont typeface="Helvetica Neue"/>
              <a:buNone/>
              <a:defRPr sz="4400" b="1">
                <a:latin typeface="Helvetica Neue"/>
                <a:ea typeface="Helvetica Neue"/>
                <a:cs typeface="Helvetica Neue"/>
                <a:sym typeface="Helvetica Neue"/>
              </a:defRPr>
            </a:lvl1pPr>
            <a:lvl2pPr lvl="1" algn="ctr">
              <a:lnSpc>
                <a:spcPct val="100000"/>
              </a:lnSpc>
              <a:spcBef>
                <a:spcPts val="0"/>
              </a:spcBef>
              <a:spcAft>
                <a:spcPts val="0"/>
              </a:spcAft>
              <a:buClr>
                <a:srgbClr val="000000"/>
              </a:buClr>
              <a:buSzPts val="700"/>
              <a:buNone/>
              <a:defRPr/>
            </a:lvl2pPr>
            <a:lvl3pPr lvl="2" algn="ctr">
              <a:lnSpc>
                <a:spcPct val="100000"/>
              </a:lnSpc>
              <a:spcBef>
                <a:spcPts val="0"/>
              </a:spcBef>
              <a:spcAft>
                <a:spcPts val="0"/>
              </a:spcAft>
              <a:buClr>
                <a:srgbClr val="000000"/>
              </a:buClr>
              <a:buSzPts val="700"/>
              <a:buNone/>
              <a:defRPr/>
            </a:lvl3pPr>
            <a:lvl4pPr lvl="3" algn="ctr">
              <a:lnSpc>
                <a:spcPct val="100000"/>
              </a:lnSpc>
              <a:spcBef>
                <a:spcPts val="0"/>
              </a:spcBef>
              <a:spcAft>
                <a:spcPts val="0"/>
              </a:spcAft>
              <a:buClr>
                <a:srgbClr val="000000"/>
              </a:buClr>
              <a:buSzPts val="700"/>
              <a:buNone/>
              <a:defRPr/>
            </a:lvl4pPr>
            <a:lvl5pPr lvl="4" algn="ctr">
              <a:lnSpc>
                <a:spcPct val="100000"/>
              </a:lnSpc>
              <a:spcBef>
                <a:spcPts val="0"/>
              </a:spcBef>
              <a:spcAft>
                <a:spcPts val="0"/>
              </a:spcAft>
              <a:buClr>
                <a:srgbClr val="000000"/>
              </a:buClr>
              <a:buSzPts val="700"/>
              <a:buNone/>
              <a:defRPr/>
            </a:lvl5pPr>
            <a:lvl6pPr lvl="5" algn="ctr">
              <a:lnSpc>
                <a:spcPct val="100000"/>
              </a:lnSpc>
              <a:spcBef>
                <a:spcPts val="0"/>
              </a:spcBef>
              <a:spcAft>
                <a:spcPts val="0"/>
              </a:spcAft>
              <a:buClr>
                <a:srgbClr val="000000"/>
              </a:buClr>
              <a:buSzPts val="700"/>
              <a:buNone/>
              <a:defRPr/>
            </a:lvl6pPr>
            <a:lvl7pPr lvl="6" algn="ctr">
              <a:lnSpc>
                <a:spcPct val="100000"/>
              </a:lnSpc>
              <a:spcBef>
                <a:spcPts val="0"/>
              </a:spcBef>
              <a:spcAft>
                <a:spcPts val="0"/>
              </a:spcAft>
              <a:buClr>
                <a:srgbClr val="000000"/>
              </a:buClr>
              <a:buSzPts val="700"/>
              <a:buNone/>
              <a:defRPr/>
            </a:lvl7pPr>
            <a:lvl8pPr lvl="7" algn="ctr">
              <a:lnSpc>
                <a:spcPct val="100000"/>
              </a:lnSpc>
              <a:spcBef>
                <a:spcPts val="0"/>
              </a:spcBef>
              <a:spcAft>
                <a:spcPts val="0"/>
              </a:spcAft>
              <a:buClr>
                <a:srgbClr val="000000"/>
              </a:buClr>
              <a:buSzPts val="700"/>
              <a:buNone/>
              <a:defRPr/>
            </a:lvl8pPr>
            <a:lvl9pPr lvl="8" algn="ctr">
              <a:lnSpc>
                <a:spcPct val="100000"/>
              </a:lnSpc>
              <a:spcBef>
                <a:spcPts val="0"/>
              </a:spcBef>
              <a:spcAft>
                <a:spcPts val="0"/>
              </a:spcAft>
              <a:buClr>
                <a:srgbClr val="000000"/>
              </a:buClr>
              <a:buSzPts val="700"/>
              <a:buNone/>
              <a:defRPr/>
            </a:lvl9pPr>
          </a:lstStyle>
          <a:p>
            <a:endParaRPr/>
          </a:p>
        </p:txBody>
      </p:sp>
      <p:sp>
        <p:nvSpPr>
          <p:cNvPr id="53" name="Google Shape;53;p13"/>
          <p:cNvSpPr txBox="1">
            <a:spLocks noGrp="1"/>
          </p:cNvSpPr>
          <p:nvPr>
            <p:ph type="body" idx="2"/>
          </p:nvPr>
        </p:nvSpPr>
        <p:spPr>
          <a:xfrm>
            <a:off x="450503" y="2708696"/>
            <a:ext cx="8239200" cy="7143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228600" algn="l">
              <a:lnSpc>
                <a:spcPct val="100000"/>
              </a:lnSpc>
              <a:spcBef>
                <a:spcPts val="0"/>
              </a:spcBef>
              <a:spcAft>
                <a:spcPts val="0"/>
              </a:spcAft>
              <a:buClr>
                <a:srgbClr val="000000"/>
              </a:buClr>
              <a:buSzPts val="2100"/>
              <a:buFont typeface="Helvetica Neue"/>
              <a:buNone/>
              <a:defRPr sz="2100" b="1"/>
            </a:lvl2pPr>
            <a:lvl3pPr marL="1371600" lvl="2" indent="-228600" algn="l">
              <a:lnSpc>
                <a:spcPct val="100000"/>
              </a:lnSpc>
              <a:spcBef>
                <a:spcPts val="0"/>
              </a:spcBef>
              <a:spcAft>
                <a:spcPts val="0"/>
              </a:spcAft>
              <a:buClr>
                <a:srgbClr val="000000"/>
              </a:buClr>
              <a:buSzPts val="2100"/>
              <a:buFont typeface="Helvetica Neue"/>
              <a:buNone/>
              <a:defRPr sz="2100" b="1"/>
            </a:lvl3pPr>
            <a:lvl4pPr marL="1828800" lvl="3" indent="-228600" algn="l">
              <a:lnSpc>
                <a:spcPct val="100000"/>
              </a:lnSpc>
              <a:spcBef>
                <a:spcPts val="0"/>
              </a:spcBef>
              <a:spcAft>
                <a:spcPts val="0"/>
              </a:spcAft>
              <a:buClr>
                <a:srgbClr val="000000"/>
              </a:buClr>
              <a:buSzPts val="2100"/>
              <a:buFont typeface="Helvetica Neue"/>
              <a:buNone/>
              <a:defRPr sz="2100" b="1"/>
            </a:lvl4pPr>
            <a:lvl5pPr marL="2286000" lvl="4" indent="-228600" algn="l">
              <a:lnSpc>
                <a:spcPct val="100000"/>
              </a:lnSpc>
              <a:spcBef>
                <a:spcPts val="0"/>
              </a:spcBef>
              <a:spcAft>
                <a:spcPts val="0"/>
              </a:spcAft>
              <a:buClr>
                <a:srgbClr val="000000"/>
              </a:buClr>
              <a:buSzPts val="2100"/>
              <a:buFont typeface="Helvetica Neue"/>
              <a:buNone/>
              <a:defRPr sz="2100" b="1"/>
            </a:lvl5pPr>
            <a:lvl6pPr marL="2743200" lvl="5" indent="-279400" algn="l">
              <a:lnSpc>
                <a:spcPct val="100000"/>
              </a:lnSpc>
              <a:spcBef>
                <a:spcPts val="2200"/>
              </a:spcBef>
              <a:spcAft>
                <a:spcPts val="0"/>
              </a:spcAft>
              <a:buClr>
                <a:srgbClr val="000000"/>
              </a:buClr>
              <a:buSzPts val="800"/>
              <a:buChar char="■"/>
              <a:defRPr/>
            </a:lvl6pPr>
            <a:lvl7pPr marL="3200400" lvl="6" indent="-279400" algn="l">
              <a:lnSpc>
                <a:spcPct val="100000"/>
              </a:lnSpc>
              <a:spcBef>
                <a:spcPts val="2200"/>
              </a:spcBef>
              <a:spcAft>
                <a:spcPts val="0"/>
              </a:spcAft>
              <a:buClr>
                <a:srgbClr val="000000"/>
              </a:buClr>
              <a:buSzPts val="800"/>
              <a:buChar char="●"/>
              <a:defRPr/>
            </a:lvl7pPr>
            <a:lvl8pPr marL="3657600" lvl="7" indent="-279400" algn="l">
              <a:lnSpc>
                <a:spcPct val="100000"/>
              </a:lnSpc>
              <a:spcBef>
                <a:spcPts val="2200"/>
              </a:spcBef>
              <a:spcAft>
                <a:spcPts val="0"/>
              </a:spcAft>
              <a:buClr>
                <a:srgbClr val="000000"/>
              </a:buClr>
              <a:buSzPts val="800"/>
              <a:buChar char="○"/>
              <a:defRPr/>
            </a:lvl8pPr>
            <a:lvl9pPr marL="4114800" lvl="8" indent="-279400" algn="l">
              <a:lnSpc>
                <a:spcPct val="100000"/>
              </a:lnSpc>
              <a:spcBef>
                <a:spcPts val="2200"/>
              </a:spcBef>
              <a:spcAft>
                <a:spcPts val="0"/>
              </a:spcAft>
              <a:buClr>
                <a:srgbClr val="000000"/>
              </a:buClr>
              <a:buSzPts val="800"/>
              <a:buChar char="■"/>
              <a:defRPr/>
            </a:lvl9pPr>
          </a:lstStyle>
          <a:p>
            <a:endParaRPr/>
          </a:p>
        </p:txBody>
      </p:sp>
      <p:sp>
        <p:nvSpPr>
          <p:cNvPr id="54" name="Google Shape;54;p13"/>
          <p:cNvSpPr txBox="1">
            <a:spLocks noGrp="1"/>
          </p:cNvSpPr>
          <p:nvPr>
            <p:ph type="sldNum" idx="12"/>
          </p:nvPr>
        </p:nvSpPr>
        <p:spPr>
          <a:xfrm>
            <a:off x="4500562" y="4905375"/>
            <a:ext cx="138300" cy="146100"/>
          </a:xfrm>
          <a:prstGeom prst="rect">
            <a:avLst/>
          </a:prstGeom>
          <a:noFill/>
          <a:ln>
            <a:noFill/>
          </a:ln>
        </p:spPr>
        <p:txBody>
          <a:bodyPr spcFirstLastPara="1" wrap="square" lIns="19050" tIns="19050" rIns="19050" bIns="19050" anchor="b" anchorCtr="0">
            <a:spAutoFit/>
          </a:bodyPr>
          <a:lstStyle>
            <a:lvl1pPr marL="0" marR="0" lvl="0"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1pPr>
            <a:lvl2pPr marL="0" marR="0" lvl="1"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2pPr>
            <a:lvl3pPr marL="0" marR="0" lvl="2"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3pPr>
            <a:lvl4pPr marL="0" marR="0" lvl="3"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4pPr>
            <a:lvl5pPr marL="0" marR="0" lvl="4"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5pPr>
            <a:lvl6pPr marL="0" marR="0" lvl="5"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6pPr>
            <a:lvl7pPr marL="0" marR="0" lvl="6"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7pPr>
            <a:lvl8pPr marL="0" marR="0" lvl="7"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8pPr>
            <a:lvl9pPr marL="0" marR="0" lvl="8"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en-GB"/>
              <a:t>‹#›</a:t>
            </a:fld>
            <a:endParaRPr sz="1000">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1">
  <p:cSld name="Title">
    <p:spTree>
      <p:nvGrpSpPr>
        <p:cNvPr id="1" name="Shape 55"/>
        <p:cNvGrpSpPr/>
        <p:nvPr/>
      </p:nvGrpSpPr>
      <p:grpSpPr>
        <a:xfrm>
          <a:off x="0" y="0"/>
          <a:ext cx="0" cy="0"/>
          <a:chOff x="0" y="0"/>
          <a:chExt cx="0" cy="0"/>
        </a:xfrm>
      </p:grpSpPr>
      <p:sp>
        <p:nvSpPr>
          <p:cNvPr id="56" name="Google Shape;56;p14"/>
          <p:cNvSpPr txBox="1">
            <a:spLocks noGrp="1"/>
          </p:cNvSpPr>
          <p:nvPr>
            <p:ph type="body" idx="1"/>
          </p:nvPr>
        </p:nvSpPr>
        <p:spPr>
          <a:xfrm>
            <a:off x="450503" y="4447448"/>
            <a:ext cx="8239200" cy="238800"/>
          </a:xfrm>
          <a:prstGeom prst="rect">
            <a:avLst/>
          </a:prstGeom>
          <a:noFill/>
          <a:ln>
            <a:noFill/>
          </a:ln>
        </p:spPr>
        <p:txBody>
          <a:bodyPr spcFirstLastPara="1" wrap="square" lIns="17150" tIns="17150" rIns="17150" bIns="17150" anchor="t" anchorCtr="0">
            <a:normAutofit/>
          </a:bodyPr>
          <a:lstStyle>
            <a:lvl1pPr marL="457200" lvl="0" indent="-279400" algn="l">
              <a:lnSpc>
                <a:spcPct val="100000"/>
              </a:lnSpc>
              <a:spcBef>
                <a:spcPts val="2200"/>
              </a:spcBef>
              <a:spcAft>
                <a:spcPts val="0"/>
              </a:spcAft>
              <a:buClr>
                <a:srgbClr val="000000"/>
              </a:buClr>
              <a:buSzPts val="800"/>
              <a:buChar char="●"/>
              <a:defRPr/>
            </a:lvl1pPr>
            <a:lvl2pPr marL="914400" lvl="1" indent="-279400" algn="l">
              <a:lnSpc>
                <a:spcPct val="100000"/>
              </a:lnSpc>
              <a:spcBef>
                <a:spcPts val="2200"/>
              </a:spcBef>
              <a:spcAft>
                <a:spcPts val="0"/>
              </a:spcAft>
              <a:buClr>
                <a:srgbClr val="000000"/>
              </a:buClr>
              <a:buSzPts val="800"/>
              <a:buChar char="○"/>
              <a:defRPr/>
            </a:lvl2pPr>
            <a:lvl3pPr marL="1371600" lvl="2" indent="-279400" algn="l">
              <a:lnSpc>
                <a:spcPct val="100000"/>
              </a:lnSpc>
              <a:spcBef>
                <a:spcPts val="2200"/>
              </a:spcBef>
              <a:spcAft>
                <a:spcPts val="0"/>
              </a:spcAft>
              <a:buClr>
                <a:srgbClr val="000000"/>
              </a:buClr>
              <a:buSzPts val="800"/>
              <a:buChar char="■"/>
              <a:defRPr/>
            </a:lvl3pPr>
            <a:lvl4pPr marL="1828800" lvl="3" indent="-279400" algn="l">
              <a:lnSpc>
                <a:spcPct val="100000"/>
              </a:lnSpc>
              <a:spcBef>
                <a:spcPts val="2200"/>
              </a:spcBef>
              <a:spcAft>
                <a:spcPts val="0"/>
              </a:spcAft>
              <a:buClr>
                <a:srgbClr val="000000"/>
              </a:buClr>
              <a:buSzPts val="800"/>
              <a:buChar char="●"/>
              <a:defRPr/>
            </a:lvl4pPr>
            <a:lvl5pPr marL="2286000" lvl="4" indent="-279400" algn="l">
              <a:lnSpc>
                <a:spcPct val="100000"/>
              </a:lnSpc>
              <a:spcBef>
                <a:spcPts val="2200"/>
              </a:spcBef>
              <a:spcAft>
                <a:spcPts val="0"/>
              </a:spcAft>
              <a:buClr>
                <a:srgbClr val="000000"/>
              </a:buClr>
              <a:buSzPts val="800"/>
              <a:buChar char="○"/>
              <a:defRPr/>
            </a:lvl5pPr>
            <a:lvl6pPr marL="2743200" lvl="5" indent="-279400" algn="l">
              <a:lnSpc>
                <a:spcPct val="100000"/>
              </a:lnSpc>
              <a:spcBef>
                <a:spcPts val="2200"/>
              </a:spcBef>
              <a:spcAft>
                <a:spcPts val="0"/>
              </a:spcAft>
              <a:buClr>
                <a:srgbClr val="000000"/>
              </a:buClr>
              <a:buSzPts val="800"/>
              <a:buChar char="■"/>
              <a:defRPr/>
            </a:lvl6pPr>
            <a:lvl7pPr marL="3200400" lvl="6" indent="-279400" algn="l">
              <a:lnSpc>
                <a:spcPct val="100000"/>
              </a:lnSpc>
              <a:spcBef>
                <a:spcPts val="2200"/>
              </a:spcBef>
              <a:spcAft>
                <a:spcPts val="0"/>
              </a:spcAft>
              <a:buClr>
                <a:srgbClr val="000000"/>
              </a:buClr>
              <a:buSzPts val="800"/>
              <a:buChar char="●"/>
              <a:defRPr/>
            </a:lvl7pPr>
            <a:lvl8pPr marL="3657600" lvl="7" indent="-279400" algn="l">
              <a:lnSpc>
                <a:spcPct val="100000"/>
              </a:lnSpc>
              <a:spcBef>
                <a:spcPts val="2200"/>
              </a:spcBef>
              <a:spcAft>
                <a:spcPts val="0"/>
              </a:spcAft>
              <a:buClr>
                <a:srgbClr val="000000"/>
              </a:buClr>
              <a:buSzPts val="800"/>
              <a:buChar char="○"/>
              <a:defRPr/>
            </a:lvl8pPr>
            <a:lvl9pPr marL="4114800" lvl="8" indent="-279400" algn="l">
              <a:lnSpc>
                <a:spcPct val="100000"/>
              </a:lnSpc>
              <a:spcBef>
                <a:spcPts val="2200"/>
              </a:spcBef>
              <a:spcAft>
                <a:spcPts val="0"/>
              </a:spcAft>
              <a:buClr>
                <a:srgbClr val="000000"/>
              </a:buClr>
              <a:buSzPts val="800"/>
              <a:buChar char="■"/>
              <a:defRPr/>
            </a:lvl9pPr>
          </a:lstStyle>
          <a:p>
            <a:endParaRPr/>
          </a:p>
        </p:txBody>
      </p:sp>
      <p:sp>
        <p:nvSpPr>
          <p:cNvPr id="57" name="Google Shape;57;p14"/>
          <p:cNvSpPr txBox="1">
            <a:spLocks noGrp="1"/>
          </p:cNvSpPr>
          <p:nvPr>
            <p:ph type="title"/>
          </p:nvPr>
        </p:nvSpPr>
        <p:spPr>
          <a:xfrm>
            <a:off x="452436" y="965622"/>
            <a:ext cx="8239200" cy="1743000"/>
          </a:xfrm>
          <a:prstGeom prst="rect">
            <a:avLst/>
          </a:prstGeom>
          <a:noFill/>
          <a:ln>
            <a:noFill/>
          </a:ln>
        </p:spPr>
        <p:txBody>
          <a:bodyPr spcFirstLastPara="1" wrap="square" lIns="19050" tIns="19050" rIns="19050" bIns="19050" anchor="b" anchorCtr="0">
            <a:normAutofit/>
          </a:bodyPr>
          <a:lstStyle>
            <a:lvl1pPr lvl="0" algn="l">
              <a:lnSpc>
                <a:spcPct val="80000"/>
              </a:lnSpc>
              <a:spcBef>
                <a:spcPts val="2200"/>
              </a:spcBef>
              <a:spcAft>
                <a:spcPts val="0"/>
              </a:spcAft>
              <a:buClr>
                <a:srgbClr val="000000"/>
              </a:buClr>
              <a:buSzPts val="4400"/>
              <a:buFont typeface="Helvetica Neue"/>
              <a:buNone/>
              <a:defRPr sz="4400" b="1">
                <a:latin typeface="Helvetica Neue"/>
                <a:ea typeface="Helvetica Neue"/>
                <a:cs typeface="Helvetica Neue"/>
                <a:sym typeface="Helvetica Neue"/>
              </a:defRPr>
            </a:lvl1pPr>
            <a:lvl2pPr lvl="1" algn="ctr">
              <a:lnSpc>
                <a:spcPct val="100000"/>
              </a:lnSpc>
              <a:spcBef>
                <a:spcPts val="0"/>
              </a:spcBef>
              <a:spcAft>
                <a:spcPts val="0"/>
              </a:spcAft>
              <a:buClr>
                <a:srgbClr val="000000"/>
              </a:buClr>
              <a:buSzPts val="700"/>
              <a:buNone/>
              <a:defRPr/>
            </a:lvl2pPr>
            <a:lvl3pPr lvl="2" algn="ctr">
              <a:lnSpc>
                <a:spcPct val="100000"/>
              </a:lnSpc>
              <a:spcBef>
                <a:spcPts val="0"/>
              </a:spcBef>
              <a:spcAft>
                <a:spcPts val="0"/>
              </a:spcAft>
              <a:buClr>
                <a:srgbClr val="000000"/>
              </a:buClr>
              <a:buSzPts val="700"/>
              <a:buNone/>
              <a:defRPr/>
            </a:lvl3pPr>
            <a:lvl4pPr lvl="3" algn="ctr">
              <a:lnSpc>
                <a:spcPct val="100000"/>
              </a:lnSpc>
              <a:spcBef>
                <a:spcPts val="0"/>
              </a:spcBef>
              <a:spcAft>
                <a:spcPts val="0"/>
              </a:spcAft>
              <a:buClr>
                <a:srgbClr val="000000"/>
              </a:buClr>
              <a:buSzPts val="700"/>
              <a:buNone/>
              <a:defRPr/>
            </a:lvl4pPr>
            <a:lvl5pPr lvl="4" algn="ctr">
              <a:lnSpc>
                <a:spcPct val="100000"/>
              </a:lnSpc>
              <a:spcBef>
                <a:spcPts val="0"/>
              </a:spcBef>
              <a:spcAft>
                <a:spcPts val="0"/>
              </a:spcAft>
              <a:buClr>
                <a:srgbClr val="000000"/>
              </a:buClr>
              <a:buSzPts val="700"/>
              <a:buNone/>
              <a:defRPr/>
            </a:lvl5pPr>
            <a:lvl6pPr lvl="5" algn="ctr">
              <a:lnSpc>
                <a:spcPct val="100000"/>
              </a:lnSpc>
              <a:spcBef>
                <a:spcPts val="0"/>
              </a:spcBef>
              <a:spcAft>
                <a:spcPts val="0"/>
              </a:spcAft>
              <a:buClr>
                <a:srgbClr val="000000"/>
              </a:buClr>
              <a:buSzPts val="700"/>
              <a:buNone/>
              <a:defRPr/>
            </a:lvl6pPr>
            <a:lvl7pPr lvl="6" algn="ctr">
              <a:lnSpc>
                <a:spcPct val="100000"/>
              </a:lnSpc>
              <a:spcBef>
                <a:spcPts val="0"/>
              </a:spcBef>
              <a:spcAft>
                <a:spcPts val="0"/>
              </a:spcAft>
              <a:buClr>
                <a:srgbClr val="000000"/>
              </a:buClr>
              <a:buSzPts val="700"/>
              <a:buNone/>
              <a:defRPr/>
            </a:lvl7pPr>
            <a:lvl8pPr lvl="7" algn="ctr">
              <a:lnSpc>
                <a:spcPct val="100000"/>
              </a:lnSpc>
              <a:spcBef>
                <a:spcPts val="0"/>
              </a:spcBef>
              <a:spcAft>
                <a:spcPts val="0"/>
              </a:spcAft>
              <a:buClr>
                <a:srgbClr val="000000"/>
              </a:buClr>
              <a:buSzPts val="700"/>
              <a:buNone/>
              <a:defRPr/>
            </a:lvl8pPr>
            <a:lvl9pPr lvl="8" algn="ctr">
              <a:lnSpc>
                <a:spcPct val="100000"/>
              </a:lnSpc>
              <a:spcBef>
                <a:spcPts val="0"/>
              </a:spcBef>
              <a:spcAft>
                <a:spcPts val="0"/>
              </a:spcAft>
              <a:buClr>
                <a:srgbClr val="000000"/>
              </a:buClr>
              <a:buSzPts val="700"/>
              <a:buNone/>
              <a:defRPr/>
            </a:lvl9pPr>
          </a:lstStyle>
          <a:p>
            <a:endParaRPr/>
          </a:p>
        </p:txBody>
      </p:sp>
      <p:sp>
        <p:nvSpPr>
          <p:cNvPr id="58" name="Google Shape;58;p14"/>
          <p:cNvSpPr txBox="1">
            <a:spLocks noGrp="1"/>
          </p:cNvSpPr>
          <p:nvPr>
            <p:ph type="body" idx="2"/>
          </p:nvPr>
        </p:nvSpPr>
        <p:spPr>
          <a:xfrm>
            <a:off x="450503" y="2708696"/>
            <a:ext cx="8239200" cy="7143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228600" algn="l">
              <a:lnSpc>
                <a:spcPct val="100000"/>
              </a:lnSpc>
              <a:spcBef>
                <a:spcPts val="0"/>
              </a:spcBef>
              <a:spcAft>
                <a:spcPts val="0"/>
              </a:spcAft>
              <a:buClr>
                <a:srgbClr val="000000"/>
              </a:buClr>
              <a:buSzPts val="2100"/>
              <a:buFont typeface="Helvetica Neue"/>
              <a:buNone/>
              <a:defRPr sz="2100" b="1"/>
            </a:lvl2pPr>
            <a:lvl3pPr marL="1371600" lvl="2" indent="-228600" algn="l">
              <a:lnSpc>
                <a:spcPct val="100000"/>
              </a:lnSpc>
              <a:spcBef>
                <a:spcPts val="0"/>
              </a:spcBef>
              <a:spcAft>
                <a:spcPts val="0"/>
              </a:spcAft>
              <a:buClr>
                <a:srgbClr val="000000"/>
              </a:buClr>
              <a:buSzPts val="2100"/>
              <a:buFont typeface="Helvetica Neue"/>
              <a:buNone/>
              <a:defRPr sz="2100" b="1"/>
            </a:lvl3pPr>
            <a:lvl4pPr marL="1828800" lvl="3" indent="-228600" algn="l">
              <a:lnSpc>
                <a:spcPct val="100000"/>
              </a:lnSpc>
              <a:spcBef>
                <a:spcPts val="0"/>
              </a:spcBef>
              <a:spcAft>
                <a:spcPts val="0"/>
              </a:spcAft>
              <a:buClr>
                <a:srgbClr val="000000"/>
              </a:buClr>
              <a:buSzPts val="2100"/>
              <a:buFont typeface="Helvetica Neue"/>
              <a:buNone/>
              <a:defRPr sz="2100" b="1"/>
            </a:lvl4pPr>
            <a:lvl5pPr marL="2286000" lvl="4" indent="-228600" algn="l">
              <a:lnSpc>
                <a:spcPct val="100000"/>
              </a:lnSpc>
              <a:spcBef>
                <a:spcPts val="0"/>
              </a:spcBef>
              <a:spcAft>
                <a:spcPts val="0"/>
              </a:spcAft>
              <a:buClr>
                <a:srgbClr val="000000"/>
              </a:buClr>
              <a:buSzPts val="2100"/>
              <a:buFont typeface="Helvetica Neue"/>
              <a:buNone/>
              <a:defRPr sz="2100" b="1"/>
            </a:lvl5pPr>
            <a:lvl6pPr marL="2743200" lvl="5" indent="-279400" algn="l">
              <a:lnSpc>
                <a:spcPct val="100000"/>
              </a:lnSpc>
              <a:spcBef>
                <a:spcPts val="2200"/>
              </a:spcBef>
              <a:spcAft>
                <a:spcPts val="0"/>
              </a:spcAft>
              <a:buClr>
                <a:srgbClr val="000000"/>
              </a:buClr>
              <a:buSzPts val="800"/>
              <a:buChar char="■"/>
              <a:defRPr/>
            </a:lvl6pPr>
            <a:lvl7pPr marL="3200400" lvl="6" indent="-279400" algn="l">
              <a:lnSpc>
                <a:spcPct val="100000"/>
              </a:lnSpc>
              <a:spcBef>
                <a:spcPts val="2200"/>
              </a:spcBef>
              <a:spcAft>
                <a:spcPts val="0"/>
              </a:spcAft>
              <a:buClr>
                <a:srgbClr val="000000"/>
              </a:buClr>
              <a:buSzPts val="800"/>
              <a:buChar char="●"/>
              <a:defRPr/>
            </a:lvl7pPr>
            <a:lvl8pPr marL="3657600" lvl="7" indent="-279400" algn="l">
              <a:lnSpc>
                <a:spcPct val="100000"/>
              </a:lnSpc>
              <a:spcBef>
                <a:spcPts val="2200"/>
              </a:spcBef>
              <a:spcAft>
                <a:spcPts val="0"/>
              </a:spcAft>
              <a:buClr>
                <a:srgbClr val="000000"/>
              </a:buClr>
              <a:buSzPts val="800"/>
              <a:buChar char="○"/>
              <a:defRPr/>
            </a:lvl8pPr>
            <a:lvl9pPr marL="4114800" lvl="8" indent="-279400" algn="l">
              <a:lnSpc>
                <a:spcPct val="100000"/>
              </a:lnSpc>
              <a:spcBef>
                <a:spcPts val="2200"/>
              </a:spcBef>
              <a:spcAft>
                <a:spcPts val="0"/>
              </a:spcAft>
              <a:buClr>
                <a:srgbClr val="000000"/>
              </a:buClr>
              <a:buSzPts val="800"/>
              <a:buChar char="■"/>
              <a:defRPr/>
            </a:lvl9pPr>
          </a:lstStyle>
          <a:p>
            <a:endParaRPr/>
          </a:p>
        </p:txBody>
      </p:sp>
      <p:sp>
        <p:nvSpPr>
          <p:cNvPr id="59" name="Google Shape;59;p14"/>
          <p:cNvSpPr txBox="1">
            <a:spLocks noGrp="1"/>
          </p:cNvSpPr>
          <p:nvPr>
            <p:ph type="sldNum" idx="12"/>
          </p:nvPr>
        </p:nvSpPr>
        <p:spPr>
          <a:xfrm>
            <a:off x="4500562" y="4905375"/>
            <a:ext cx="138300" cy="146100"/>
          </a:xfrm>
          <a:prstGeom prst="rect">
            <a:avLst/>
          </a:prstGeom>
          <a:noFill/>
          <a:ln>
            <a:noFill/>
          </a:ln>
        </p:spPr>
        <p:txBody>
          <a:bodyPr spcFirstLastPara="1" wrap="square" lIns="19050" tIns="19050" rIns="19050" bIns="19050" anchor="b" anchorCtr="0">
            <a:spAutoFit/>
          </a:bodyPr>
          <a:lstStyle>
            <a:lvl1pPr marL="0" marR="0" lvl="0"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1pPr>
            <a:lvl2pPr marL="0" marR="0" lvl="1"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2pPr>
            <a:lvl3pPr marL="0" marR="0" lvl="2"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3pPr>
            <a:lvl4pPr marL="0" marR="0" lvl="3"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4pPr>
            <a:lvl5pPr marL="0" marR="0" lvl="4"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5pPr>
            <a:lvl6pPr marL="0" marR="0" lvl="5"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6pPr>
            <a:lvl7pPr marL="0" marR="0" lvl="6"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7pPr>
            <a:lvl8pPr marL="0" marR="0" lvl="7"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8pPr>
            <a:lvl9pPr marL="0" marR="0" lvl="8" indent="0" algn="ctr">
              <a:lnSpc>
                <a:spcPct val="100000"/>
              </a:lnSpc>
              <a:spcBef>
                <a:spcPts val="0"/>
              </a:spcBef>
              <a:spcAft>
                <a:spcPts val="0"/>
              </a:spcAft>
              <a:buClr>
                <a:srgbClr val="000000"/>
              </a:buClr>
              <a:buSzPts val="700"/>
              <a:buFont typeface="Helvetica Neue"/>
              <a:buNone/>
              <a:defRPr sz="700">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en-GB"/>
              <a:t>‹#›</a:t>
            </a:fld>
            <a:endParaRPr sz="1000">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37.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png"/><Relationship Id="rId7" Type="http://schemas.openxmlformats.org/officeDocument/2006/relationships/image" Target="../media/image44.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 Id="rId9"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52.pn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54.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54.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5.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60.png"/></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4.png"/><Relationship Id="rId7" Type="http://schemas.openxmlformats.org/officeDocument/2006/relationships/image" Target="../media/image64.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image" Target="../media/image66.pn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0.png"/><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73.png"/><Relationship Id="rId4" Type="http://schemas.openxmlformats.org/officeDocument/2006/relationships/image" Target="../media/image72.png"/></Relationships>
</file>

<file path=ppt/slides/_rels/slide32.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80.png"/></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81.png"/></Relationships>
</file>

<file path=ppt/slides/_rels/slide3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openxmlformats.org/officeDocument/2006/relationships/image" Target="../media/image58.png"/><Relationship Id="rId4" Type="http://schemas.openxmlformats.org/officeDocument/2006/relationships/image" Target="../media/image83.png"/></Relationships>
</file>

<file path=ppt/slides/_rels/slide3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85.png"/></Relationships>
</file>

<file path=ppt/slides/_rels/slide3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EFFA8"/>
        </a:solidFill>
        <a:effectLst/>
      </p:bgPr>
    </p:bg>
    <p:spTree>
      <p:nvGrpSpPr>
        <p:cNvPr id="1" name="Shape 63"/>
        <p:cNvGrpSpPr/>
        <p:nvPr/>
      </p:nvGrpSpPr>
      <p:grpSpPr>
        <a:xfrm>
          <a:off x="0" y="0"/>
          <a:ext cx="0" cy="0"/>
          <a:chOff x="0" y="0"/>
          <a:chExt cx="0" cy="0"/>
        </a:xfrm>
      </p:grpSpPr>
      <p:pic>
        <p:nvPicPr>
          <p:cNvPr id="64" name="Google Shape;64;p15"/>
          <p:cNvPicPr preferRelativeResize="0"/>
          <p:nvPr/>
        </p:nvPicPr>
        <p:blipFill rotWithShape="1">
          <a:blip r:embed="rId3" cstate="email">
            <a:alphaModFix amt="90000"/>
            <a:extLst>
              <a:ext uri="{28A0092B-C50C-407E-A947-70E740481C1C}">
                <a14:useLocalDpi xmlns:a14="http://schemas.microsoft.com/office/drawing/2010/main"/>
              </a:ext>
            </a:extLst>
          </a:blip>
          <a:srcRect/>
          <a:stretch/>
        </p:blipFill>
        <p:spPr>
          <a:xfrm>
            <a:off x="-41900" y="-24800"/>
            <a:ext cx="9228450" cy="5193100"/>
          </a:xfrm>
          <a:prstGeom prst="rect">
            <a:avLst/>
          </a:prstGeom>
          <a:noFill/>
          <a:ln>
            <a:noFill/>
          </a:ln>
        </p:spPr>
      </p:pic>
      <p:sp>
        <p:nvSpPr>
          <p:cNvPr id="65" name="Google Shape;65;p15"/>
          <p:cNvSpPr/>
          <p:nvPr/>
        </p:nvSpPr>
        <p:spPr>
          <a:xfrm>
            <a:off x="2878700" y="4346825"/>
            <a:ext cx="3338400" cy="404100"/>
          </a:xfrm>
          <a:prstGeom prst="roundRect">
            <a:avLst>
              <a:gd name="adj" fmla="val 50000"/>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6" name="Google Shape;66;p15"/>
          <p:cNvSpPr txBox="1"/>
          <p:nvPr/>
        </p:nvSpPr>
        <p:spPr>
          <a:xfrm>
            <a:off x="2500325" y="4346825"/>
            <a:ext cx="4143600" cy="4041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1500">
                <a:solidFill>
                  <a:srgbClr val="11363F"/>
                </a:solidFill>
                <a:latin typeface="Roboto Mono Medium"/>
                <a:ea typeface="Roboto Mono Medium"/>
                <a:cs typeface="Roboto Mono Medium"/>
                <a:sym typeface="Roboto Mono Medium"/>
              </a:rPr>
              <a:t>PARENT PRESENTATION 2025</a:t>
            </a:r>
            <a:endParaRPr sz="1500">
              <a:solidFill>
                <a:srgbClr val="11363F"/>
              </a:solidFill>
              <a:latin typeface="Roboto Mono Medium"/>
              <a:ea typeface="Roboto Mono Medium"/>
              <a:cs typeface="Roboto Mono Medium"/>
              <a:sym typeface="Roboto Mono Medium"/>
            </a:endParaRPr>
          </a:p>
        </p:txBody>
      </p:sp>
      <p:sp>
        <p:nvSpPr>
          <p:cNvPr id="67" name="Google Shape;67;p15"/>
          <p:cNvSpPr txBox="1"/>
          <p:nvPr/>
        </p:nvSpPr>
        <p:spPr>
          <a:xfrm>
            <a:off x="267675" y="1733475"/>
            <a:ext cx="8650800" cy="1824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E8FBD2"/>
              </a:buClr>
              <a:buSzPts val="4500"/>
              <a:buFont typeface="Arial"/>
              <a:buNone/>
            </a:pPr>
            <a:r>
              <a:rPr lang="en-GB" sz="5800" b="1">
                <a:solidFill>
                  <a:schemeClr val="lt1"/>
                </a:solidFill>
                <a:latin typeface="Freeman"/>
                <a:ea typeface="Freeman"/>
                <a:cs typeface="Freeman"/>
                <a:sym typeface="Freeman"/>
              </a:rPr>
              <a:t>Smartphones: the new </a:t>
            </a:r>
            <a:br>
              <a:rPr lang="en-GB" sz="5800" b="1">
                <a:solidFill>
                  <a:schemeClr val="lt1"/>
                </a:solidFill>
                <a:latin typeface="Freeman"/>
                <a:ea typeface="Freeman"/>
                <a:cs typeface="Freeman"/>
                <a:sym typeface="Freeman"/>
              </a:rPr>
            </a:br>
            <a:r>
              <a:rPr lang="en-GB" sz="5800" b="1">
                <a:solidFill>
                  <a:schemeClr val="lt1"/>
                </a:solidFill>
                <a:latin typeface="Freeman"/>
                <a:ea typeface="Freeman"/>
                <a:cs typeface="Freeman"/>
                <a:sym typeface="Freeman"/>
              </a:rPr>
              <a:t>frontier in parenting</a:t>
            </a:r>
            <a:endParaRPr sz="5800" b="1">
              <a:solidFill>
                <a:schemeClr val="lt1"/>
              </a:solidFill>
              <a:latin typeface="Freeman"/>
              <a:ea typeface="Freeman"/>
              <a:cs typeface="Freeman"/>
              <a:sym typeface="Freeman"/>
            </a:endParaRPr>
          </a:p>
        </p:txBody>
      </p:sp>
      <p:pic>
        <p:nvPicPr>
          <p:cNvPr id="68" name="Google Shape;68;p1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264075" y="426550"/>
            <a:ext cx="2658002" cy="757950"/>
          </a:xfrm>
          <a:prstGeom prst="rect">
            <a:avLst/>
          </a:prstGeom>
          <a:noFill/>
          <a:ln>
            <a:noFill/>
          </a:ln>
        </p:spPr>
      </p:pic>
      <p:pic>
        <p:nvPicPr>
          <p:cNvPr id="3" name="Picture 2" descr="A blue and yellow logo&#10;&#10;AI-generated content may be incorrect.">
            <a:extLst>
              <a:ext uri="{FF2B5EF4-FFF2-40B4-BE49-F238E27FC236}">
                <a16:creationId xmlns:a16="http://schemas.microsoft.com/office/drawing/2014/main" id="{706BBC29-585D-F3CE-7719-D16D92553BCE}"/>
              </a:ext>
            </a:extLst>
          </p:cNvPr>
          <p:cNvPicPr>
            <a:picLocks noChangeAspect="1"/>
          </p:cNvPicPr>
          <p:nvPr/>
        </p:nvPicPr>
        <p:blipFill>
          <a:blip r:embed="rId5"/>
          <a:stretch>
            <a:fillRect/>
          </a:stretch>
        </p:blipFill>
        <p:spPr>
          <a:xfrm>
            <a:off x="113649" y="65668"/>
            <a:ext cx="1348740" cy="15773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72"/>
        <p:cNvGrpSpPr/>
        <p:nvPr/>
      </p:nvGrpSpPr>
      <p:grpSpPr>
        <a:xfrm>
          <a:off x="0" y="0"/>
          <a:ext cx="0" cy="0"/>
          <a:chOff x="0" y="0"/>
          <a:chExt cx="0" cy="0"/>
        </a:xfrm>
      </p:grpSpPr>
      <p:sp>
        <p:nvSpPr>
          <p:cNvPr id="73" name="Google Shape;73;p16"/>
          <p:cNvSpPr/>
          <p:nvPr/>
        </p:nvSpPr>
        <p:spPr>
          <a:xfrm>
            <a:off x="2031525" y="3645575"/>
            <a:ext cx="1633800" cy="12498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4" name="Google Shape;74;p16"/>
          <p:cNvSpPr/>
          <p:nvPr/>
        </p:nvSpPr>
        <p:spPr>
          <a:xfrm>
            <a:off x="3755100" y="3645575"/>
            <a:ext cx="1633800" cy="12498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5" name="Google Shape;75;p16"/>
          <p:cNvSpPr/>
          <p:nvPr/>
        </p:nvSpPr>
        <p:spPr>
          <a:xfrm>
            <a:off x="5478675" y="3645575"/>
            <a:ext cx="1633800" cy="12498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 name="Google Shape;76;p16"/>
          <p:cNvSpPr/>
          <p:nvPr/>
        </p:nvSpPr>
        <p:spPr>
          <a:xfrm>
            <a:off x="7202250" y="3645575"/>
            <a:ext cx="1633800" cy="1249800"/>
          </a:xfrm>
          <a:prstGeom prst="roundRect">
            <a:avLst>
              <a:gd name="adj" fmla="val 10851"/>
            </a:avLst>
          </a:prstGeom>
          <a:solidFill>
            <a:srgbClr val="0035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7" name="Google Shape;77;p16"/>
          <p:cNvSpPr/>
          <p:nvPr/>
        </p:nvSpPr>
        <p:spPr>
          <a:xfrm>
            <a:off x="294825" y="3645575"/>
            <a:ext cx="1633800" cy="12498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8" name="Google Shape;78;p16"/>
          <p:cNvSpPr txBox="1"/>
          <p:nvPr/>
        </p:nvSpPr>
        <p:spPr>
          <a:xfrm>
            <a:off x="663305" y="297590"/>
            <a:ext cx="78174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In two decades, everything’s changed</a:t>
            </a:r>
            <a:endParaRPr sz="3400" b="1">
              <a:solidFill>
                <a:srgbClr val="0E3B3B"/>
              </a:solidFill>
              <a:latin typeface="Freeman"/>
              <a:ea typeface="Freeman"/>
              <a:cs typeface="Freeman"/>
              <a:sym typeface="Freeman"/>
            </a:endParaRPr>
          </a:p>
        </p:txBody>
      </p:sp>
      <p:pic>
        <p:nvPicPr>
          <p:cNvPr id="79" name="Google Shape;79;p1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80" name="Google Shape;80;p16"/>
          <p:cNvSpPr txBox="1"/>
          <p:nvPr/>
        </p:nvSpPr>
        <p:spPr>
          <a:xfrm>
            <a:off x="241701" y="1118690"/>
            <a:ext cx="1826700" cy="6048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4600" b="1">
                <a:solidFill>
                  <a:srgbClr val="0E3B3B"/>
                </a:solidFill>
                <a:latin typeface="Freeman"/>
                <a:ea typeface="Freeman"/>
                <a:cs typeface="Freeman"/>
                <a:sym typeface="Freeman"/>
              </a:rPr>
              <a:t>2004</a:t>
            </a:r>
            <a:endParaRPr sz="4600" b="1">
              <a:solidFill>
                <a:srgbClr val="0E3B3B"/>
              </a:solidFill>
              <a:latin typeface="Freeman"/>
              <a:ea typeface="Freeman"/>
              <a:cs typeface="Freeman"/>
              <a:sym typeface="Freeman"/>
            </a:endParaRPr>
          </a:p>
        </p:txBody>
      </p:sp>
      <p:sp>
        <p:nvSpPr>
          <p:cNvPr id="81" name="Google Shape;81;p16"/>
          <p:cNvSpPr txBox="1"/>
          <p:nvPr/>
        </p:nvSpPr>
        <p:spPr>
          <a:xfrm>
            <a:off x="7167926" y="1118690"/>
            <a:ext cx="1720500" cy="6048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4600" b="1">
                <a:solidFill>
                  <a:srgbClr val="0E3B3B"/>
                </a:solidFill>
                <a:latin typeface="Freeman"/>
                <a:ea typeface="Freeman"/>
                <a:cs typeface="Freeman"/>
                <a:sym typeface="Freeman"/>
              </a:rPr>
              <a:t>2024</a:t>
            </a:r>
            <a:endParaRPr sz="4600" b="1">
              <a:solidFill>
                <a:srgbClr val="0E3B3B"/>
              </a:solidFill>
              <a:latin typeface="Freeman"/>
              <a:ea typeface="Freeman"/>
              <a:cs typeface="Freeman"/>
              <a:sym typeface="Freeman"/>
            </a:endParaRPr>
          </a:p>
        </p:txBody>
      </p:sp>
      <p:pic>
        <p:nvPicPr>
          <p:cNvPr id="82" name="Google Shape;82;p1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5194820">
            <a:off x="2690713" y="1069902"/>
            <a:ext cx="317650" cy="653125"/>
          </a:xfrm>
          <a:prstGeom prst="rect">
            <a:avLst/>
          </a:prstGeom>
          <a:noFill/>
          <a:ln>
            <a:noFill/>
          </a:ln>
        </p:spPr>
      </p:pic>
      <p:pic>
        <p:nvPicPr>
          <p:cNvPr id="83" name="Google Shape;83;p1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5400000">
            <a:off x="4408214" y="1069902"/>
            <a:ext cx="317650" cy="653126"/>
          </a:xfrm>
          <a:prstGeom prst="rect">
            <a:avLst/>
          </a:prstGeom>
          <a:noFill/>
          <a:ln>
            <a:noFill/>
          </a:ln>
        </p:spPr>
      </p:pic>
      <p:pic>
        <p:nvPicPr>
          <p:cNvPr id="84" name="Google Shape;84;p1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5676018">
            <a:off x="6078525" y="1069902"/>
            <a:ext cx="317650" cy="653126"/>
          </a:xfrm>
          <a:prstGeom prst="rect">
            <a:avLst/>
          </a:prstGeom>
          <a:noFill/>
          <a:ln>
            <a:noFill/>
          </a:ln>
        </p:spPr>
      </p:pic>
      <p:sp>
        <p:nvSpPr>
          <p:cNvPr id="85" name="Google Shape;85;p16"/>
          <p:cNvSpPr/>
          <p:nvPr/>
        </p:nvSpPr>
        <p:spPr>
          <a:xfrm>
            <a:off x="801675" y="3554034"/>
            <a:ext cx="620100" cy="203400"/>
          </a:xfrm>
          <a:prstGeom prst="roundRect">
            <a:avLst>
              <a:gd name="adj" fmla="val 50000"/>
            </a:avLst>
          </a:prstGeom>
          <a:solidFill>
            <a:schemeClr val="lt1"/>
          </a:solidFill>
          <a:ln w="9525" cap="flat" cmpd="sng">
            <a:solidFill>
              <a:srgbClr val="0E3B3B"/>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900">
                <a:latin typeface="Roboto Mono Medium"/>
                <a:ea typeface="Roboto Mono Medium"/>
                <a:cs typeface="Roboto Mono Medium"/>
                <a:sym typeface="Roboto Mono Medium"/>
              </a:rPr>
              <a:t>2004</a:t>
            </a:r>
            <a:endParaRPr sz="900">
              <a:latin typeface="Roboto Mono Medium"/>
              <a:ea typeface="Roboto Mono Medium"/>
              <a:cs typeface="Roboto Mono Medium"/>
              <a:sym typeface="Roboto Mono Medium"/>
            </a:endParaRPr>
          </a:p>
        </p:txBody>
      </p:sp>
      <p:sp>
        <p:nvSpPr>
          <p:cNvPr id="86" name="Google Shape;86;p16"/>
          <p:cNvSpPr txBox="1"/>
          <p:nvPr/>
        </p:nvSpPr>
        <p:spPr>
          <a:xfrm>
            <a:off x="340275" y="4146349"/>
            <a:ext cx="15429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Epilogue"/>
                <a:ea typeface="Epilogue"/>
                <a:cs typeface="Epilogue"/>
                <a:sym typeface="Epilogue"/>
              </a:rPr>
              <a:t>Nokia’s ruled</a:t>
            </a:r>
            <a:endParaRPr sz="1200" b="1">
              <a:solidFill>
                <a:srgbClr val="0E3B3B"/>
              </a:solidFill>
              <a:latin typeface="Epilogue"/>
              <a:ea typeface="Epilogue"/>
              <a:cs typeface="Epilogue"/>
              <a:sym typeface="Epilogue"/>
            </a:endParaRPr>
          </a:p>
        </p:txBody>
      </p:sp>
      <p:sp>
        <p:nvSpPr>
          <p:cNvPr id="87" name="Google Shape;87;p16"/>
          <p:cNvSpPr/>
          <p:nvPr/>
        </p:nvSpPr>
        <p:spPr>
          <a:xfrm>
            <a:off x="2564900" y="3556622"/>
            <a:ext cx="620100" cy="203400"/>
          </a:xfrm>
          <a:prstGeom prst="roundRect">
            <a:avLst>
              <a:gd name="adj" fmla="val 50000"/>
            </a:avLst>
          </a:prstGeom>
          <a:solidFill>
            <a:schemeClr val="lt1"/>
          </a:solidFill>
          <a:ln w="9525" cap="flat" cmpd="sng">
            <a:solidFill>
              <a:srgbClr val="0E3B3B"/>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None/>
            </a:pPr>
            <a:r>
              <a:rPr lang="en-GB" sz="900">
                <a:latin typeface="Roboto Mono Medium"/>
                <a:ea typeface="Roboto Mono Medium"/>
                <a:cs typeface="Roboto Mono Medium"/>
                <a:sym typeface="Roboto Mono Medium"/>
              </a:rPr>
              <a:t>2007</a:t>
            </a:r>
            <a:endParaRPr sz="900">
              <a:latin typeface="Roboto Mono Medium"/>
              <a:ea typeface="Roboto Mono Medium"/>
              <a:cs typeface="Roboto Mono Medium"/>
              <a:sym typeface="Roboto Mono Medium"/>
            </a:endParaRPr>
          </a:p>
        </p:txBody>
      </p:sp>
      <p:sp>
        <p:nvSpPr>
          <p:cNvPr id="88" name="Google Shape;88;p16"/>
          <p:cNvSpPr txBox="1"/>
          <p:nvPr/>
        </p:nvSpPr>
        <p:spPr>
          <a:xfrm>
            <a:off x="2182550" y="4066475"/>
            <a:ext cx="13848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Epilogue"/>
                <a:ea typeface="Epilogue"/>
                <a:cs typeface="Epilogue"/>
                <a:sym typeface="Epilogue"/>
              </a:rPr>
              <a:t>The first </a:t>
            </a:r>
            <a:br>
              <a:rPr lang="en-GB" sz="1200" b="1">
                <a:solidFill>
                  <a:srgbClr val="0E3B3B"/>
                </a:solidFill>
                <a:latin typeface="Epilogue"/>
                <a:ea typeface="Epilogue"/>
                <a:cs typeface="Epilogue"/>
                <a:sym typeface="Epilogue"/>
              </a:rPr>
            </a:br>
            <a:r>
              <a:rPr lang="en-GB" sz="1200" b="1">
                <a:solidFill>
                  <a:srgbClr val="0E3B3B"/>
                </a:solidFill>
                <a:latin typeface="Epilogue"/>
                <a:ea typeface="Epilogue"/>
                <a:cs typeface="Epilogue"/>
                <a:sym typeface="Epilogue"/>
              </a:rPr>
              <a:t>iPhone launches</a:t>
            </a:r>
            <a:endParaRPr sz="1200" b="1">
              <a:solidFill>
                <a:srgbClr val="0E3B3B"/>
              </a:solidFill>
              <a:latin typeface="Epilogue"/>
              <a:ea typeface="Epilogue"/>
              <a:cs typeface="Epilogue"/>
              <a:sym typeface="Epilogue"/>
            </a:endParaRPr>
          </a:p>
        </p:txBody>
      </p:sp>
      <p:sp>
        <p:nvSpPr>
          <p:cNvPr id="89" name="Google Shape;89;p16"/>
          <p:cNvSpPr/>
          <p:nvPr/>
        </p:nvSpPr>
        <p:spPr>
          <a:xfrm>
            <a:off x="4261950" y="3556622"/>
            <a:ext cx="620100" cy="203400"/>
          </a:xfrm>
          <a:prstGeom prst="roundRect">
            <a:avLst>
              <a:gd name="adj" fmla="val 50000"/>
            </a:avLst>
          </a:prstGeom>
          <a:solidFill>
            <a:schemeClr val="lt1"/>
          </a:solidFill>
          <a:ln w="9525" cap="flat" cmpd="sng">
            <a:solidFill>
              <a:srgbClr val="0E3B3B"/>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None/>
            </a:pPr>
            <a:r>
              <a:rPr lang="en-GB" sz="900">
                <a:latin typeface="Roboto Mono Medium"/>
                <a:ea typeface="Roboto Mono Medium"/>
                <a:cs typeface="Roboto Mono Medium"/>
                <a:sym typeface="Roboto Mono Medium"/>
              </a:rPr>
              <a:t>2008</a:t>
            </a:r>
            <a:endParaRPr sz="900">
              <a:latin typeface="Roboto Mono Medium"/>
              <a:ea typeface="Roboto Mono Medium"/>
              <a:cs typeface="Roboto Mono Medium"/>
              <a:sym typeface="Roboto Mono Medium"/>
            </a:endParaRPr>
          </a:p>
        </p:txBody>
      </p:sp>
      <p:sp>
        <p:nvSpPr>
          <p:cNvPr id="90" name="Google Shape;90;p16"/>
          <p:cNvSpPr txBox="1"/>
          <p:nvPr/>
        </p:nvSpPr>
        <p:spPr>
          <a:xfrm>
            <a:off x="4019275" y="4079700"/>
            <a:ext cx="11034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Epilogue"/>
                <a:ea typeface="Epilogue"/>
                <a:cs typeface="Epilogue"/>
                <a:sym typeface="Epilogue"/>
              </a:rPr>
              <a:t>Apple app store opens</a:t>
            </a:r>
            <a:endParaRPr sz="1200" b="1">
              <a:solidFill>
                <a:srgbClr val="0E3B3B"/>
              </a:solidFill>
              <a:latin typeface="Epilogue"/>
              <a:ea typeface="Epilogue"/>
              <a:cs typeface="Epilogue"/>
              <a:sym typeface="Epilogue"/>
            </a:endParaRPr>
          </a:p>
        </p:txBody>
      </p:sp>
      <p:sp>
        <p:nvSpPr>
          <p:cNvPr id="91" name="Google Shape;91;p16"/>
          <p:cNvSpPr/>
          <p:nvPr/>
        </p:nvSpPr>
        <p:spPr>
          <a:xfrm>
            <a:off x="6010025" y="3556622"/>
            <a:ext cx="620100" cy="203400"/>
          </a:xfrm>
          <a:prstGeom prst="roundRect">
            <a:avLst>
              <a:gd name="adj" fmla="val 50000"/>
            </a:avLst>
          </a:prstGeom>
          <a:solidFill>
            <a:schemeClr val="lt1"/>
          </a:solidFill>
          <a:ln w="9525" cap="flat" cmpd="sng">
            <a:solidFill>
              <a:srgbClr val="0E3B3B"/>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None/>
            </a:pPr>
            <a:r>
              <a:rPr lang="en-GB" sz="900">
                <a:latin typeface="Roboto Mono Medium"/>
                <a:ea typeface="Roboto Mono Medium"/>
                <a:cs typeface="Roboto Mono Medium"/>
                <a:sym typeface="Roboto Mono Medium"/>
              </a:rPr>
              <a:t>2012</a:t>
            </a:r>
            <a:endParaRPr sz="900">
              <a:latin typeface="Roboto Mono Medium"/>
              <a:ea typeface="Roboto Mono Medium"/>
              <a:cs typeface="Roboto Mono Medium"/>
              <a:sym typeface="Roboto Mono Medium"/>
            </a:endParaRPr>
          </a:p>
        </p:txBody>
      </p:sp>
      <p:sp>
        <p:nvSpPr>
          <p:cNvPr id="92" name="Google Shape;92;p16"/>
          <p:cNvSpPr txBox="1"/>
          <p:nvPr/>
        </p:nvSpPr>
        <p:spPr>
          <a:xfrm>
            <a:off x="5524125" y="3931000"/>
            <a:ext cx="1542900" cy="7773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Epilogue"/>
                <a:ea typeface="Epilogue"/>
                <a:cs typeface="Epilogue"/>
                <a:sym typeface="Epilogue"/>
              </a:rPr>
              <a:t>4G launches in</a:t>
            </a:r>
            <a:br>
              <a:rPr lang="en-GB" sz="1200" b="1">
                <a:solidFill>
                  <a:srgbClr val="0E3B3B"/>
                </a:solidFill>
                <a:latin typeface="Epilogue"/>
                <a:ea typeface="Epilogue"/>
                <a:cs typeface="Epilogue"/>
                <a:sym typeface="Epilogue"/>
              </a:rPr>
            </a:br>
            <a:r>
              <a:rPr lang="en-GB" sz="1200" b="1">
                <a:solidFill>
                  <a:srgbClr val="0E3B3B"/>
                </a:solidFill>
                <a:latin typeface="Epilogue"/>
                <a:ea typeface="Epilogue"/>
                <a:cs typeface="Epilogue"/>
                <a:sym typeface="Epilogue"/>
              </a:rPr>
              <a:t>the UK, enabling internet everywhere</a:t>
            </a:r>
            <a:endParaRPr sz="1200" b="1">
              <a:solidFill>
                <a:srgbClr val="0E3B3B"/>
              </a:solidFill>
              <a:latin typeface="Epilogue"/>
              <a:ea typeface="Epilogue"/>
              <a:cs typeface="Epilogue"/>
              <a:sym typeface="Epilogue"/>
            </a:endParaRPr>
          </a:p>
        </p:txBody>
      </p:sp>
      <p:sp>
        <p:nvSpPr>
          <p:cNvPr id="93" name="Google Shape;93;p16"/>
          <p:cNvSpPr/>
          <p:nvPr/>
        </p:nvSpPr>
        <p:spPr>
          <a:xfrm>
            <a:off x="7709100" y="3556634"/>
            <a:ext cx="620100" cy="203400"/>
          </a:xfrm>
          <a:prstGeom prst="roundRect">
            <a:avLst>
              <a:gd name="adj" fmla="val 50000"/>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900">
                <a:solidFill>
                  <a:srgbClr val="11363F"/>
                </a:solidFill>
                <a:latin typeface="Roboto Mono Medium"/>
                <a:ea typeface="Roboto Mono Medium"/>
                <a:cs typeface="Roboto Mono Medium"/>
                <a:sym typeface="Roboto Mono Medium"/>
              </a:rPr>
              <a:t>2024</a:t>
            </a:r>
            <a:endParaRPr sz="900">
              <a:solidFill>
                <a:srgbClr val="11363F"/>
              </a:solidFill>
              <a:latin typeface="Roboto Mono Medium"/>
              <a:ea typeface="Roboto Mono Medium"/>
              <a:cs typeface="Roboto Mono Medium"/>
              <a:sym typeface="Roboto Mono Medium"/>
            </a:endParaRPr>
          </a:p>
        </p:txBody>
      </p:sp>
      <p:sp>
        <p:nvSpPr>
          <p:cNvPr id="94" name="Google Shape;94;p16"/>
          <p:cNvSpPr txBox="1"/>
          <p:nvPr/>
        </p:nvSpPr>
        <p:spPr>
          <a:xfrm>
            <a:off x="7123350" y="3838600"/>
            <a:ext cx="1791600" cy="962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chemeClr val="lt1"/>
                </a:solidFill>
                <a:latin typeface="Epilogue"/>
                <a:ea typeface="Epilogue"/>
                <a:cs typeface="Epilogue"/>
                <a:sym typeface="Epilogue"/>
              </a:rPr>
              <a:t>89% of 12-year-olds own a smartphone, permanently connected to the internet via 4g/5g</a:t>
            </a:r>
            <a:endParaRPr sz="1200">
              <a:solidFill>
                <a:schemeClr val="lt1"/>
              </a:solidFill>
              <a:latin typeface="Epilogue"/>
              <a:ea typeface="Epilogue"/>
              <a:cs typeface="Epilogue"/>
              <a:sym typeface="Epilogue"/>
            </a:endParaRPr>
          </a:p>
        </p:txBody>
      </p:sp>
      <p:pic>
        <p:nvPicPr>
          <p:cNvPr id="95" name="Google Shape;95;p1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65960">
            <a:off x="567656" y="1907896"/>
            <a:ext cx="1158935" cy="1464332"/>
          </a:xfrm>
          <a:prstGeom prst="rect">
            <a:avLst/>
          </a:prstGeom>
          <a:noFill/>
          <a:ln>
            <a:noFill/>
          </a:ln>
        </p:spPr>
      </p:pic>
      <p:pic>
        <p:nvPicPr>
          <p:cNvPr id="96" name="Google Shape;96;p1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28662" y="1897875"/>
            <a:ext cx="1338726" cy="1335375"/>
          </a:xfrm>
          <a:prstGeom prst="rect">
            <a:avLst/>
          </a:prstGeom>
          <a:noFill/>
          <a:ln>
            <a:noFill/>
          </a:ln>
        </p:spPr>
      </p:pic>
      <p:pic>
        <p:nvPicPr>
          <p:cNvPr id="97" name="Google Shape;97;p16"/>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rot="207092">
            <a:off x="3997400" y="1989662"/>
            <a:ext cx="1093349" cy="1093349"/>
          </a:xfrm>
          <a:prstGeom prst="rect">
            <a:avLst/>
          </a:prstGeom>
          <a:noFill/>
          <a:ln>
            <a:noFill/>
          </a:ln>
        </p:spPr>
      </p:pic>
      <p:pic>
        <p:nvPicPr>
          <p:cNvPr id="98" name="Google Shape;98;p1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rot="153151">
            <a:off x="7347025" y="1949363"/>
            <a:ext cx="1268648" cy="1268648"/>
          </a:xfrm>
          <a:prstGeom prst="rect">
            <a:avLst/>
          </a:prstGeom>
          <a:noFill/>
          <a:ln>
            <a:noFill/>
          </a:ln>
        </p:spPr>
      </p:pic>
      <p:pic>
        <p:nvPicPr>
          <p:cNvPr id="99" name="Google Shape;99;p16"/>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rot="-191085">
            <a:off x="5614075" y="1990005"/>
            <a:ext cx="1246551" cy="124655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3"/>
        <p:cNvGrpSpPr/>
        <p:nvPr/>
      </p:nvGrpSpPr>
      <p:grpSpPr>
        <a:xfrm>
          <a:off x="0" y="0"/>
          <a:ext cx="0" cy="0"/>
          <a:chOff x="0" y="0"/>
          <a:chExt cx="0" cy="0"/>
        </a:xfrm>
      </p:grpSpPr>
      <p:sp>
        <p:nvSpPr>
          <p:cNvPr id="104" name="Google Shape;104;p17"/>
          <p:cNvSpPr/>
          <p:nvPr/>
        </p:nvSpPr>
        <p:spPr>
          <a:xfrm>
            <a:off x="294825" y="1006875"/>
            <a:ext cx="3841800" cy="38292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5" name="Google Shape;105;p17"/>
          <p:cNvSpPr txBox="1"/>
          <p:nvPr/>
        </p:nvSpPr>
        <p:spPr>
          <a:xfrm>
            <a:off x="663305" y="297590"/>
            <a:ext cx="78174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They’re not really ‘phones’ at all</a:t>
            </a:r>
            <a:endParaRPr sz="3400" b="1">
              <a:solidFill>
                <a:srgbClr val="0E3B3B"/>
              </a:solidFill>
              <a:latin typeface="Freeman"/>
              <a:ea typeface="Freeman"/>
              <a:cs typeface="Freeman"/>
              <a:sym typeface="Freeman"/>
            </a:endParaRPr>
          </a:p>
        </p:txBody>
      </p:sp>
      <p:pic>
        <p:nvPicPr>
          <p:cNvPr id="106" name="Google Shape;106;p17"/>
          <p:cNvPicPr preferRelativeResize="0"/>
          <p:nvPr/>
        </p:nvPicPr>
        <p:blipFill rotWithShape="1">
          <a:blip r:embed="rId3" cstate="email">
            <a:alphaModFix/>
            <a:extLst>
              <a:ext uri="{28A0092B-C50C-407E-A947-70E740481C1C}">
                <a14:useLocalDpi xmlns:a14="http://schemas.microsoft.com/office/drawing/2010/main"/>
              </a:ext>
            </a:extLst>
          </a:blip>
          <a:srcRect l="-2256" t="-3216" r="-3206" b="-1561"/>
          <a:stretch/>
        </p:blipFill>
        <p:spPr>
          <a:xfrm>
            <a:off x="1139582" y="1370713"/>
            <a:ext cx="2311586" cy="2785426"/>
          </a:xfrm>
          <a:prstGeom prst="rect">
            <a:avLst/>
          </a:prstGeom>
          <a:noFill/>
          <a:ln>
            <a:noFill/>
          </a:ln>
        </p:spPr>
      </p:pic>
      <p:sp>
        <p:nvSpPr>
          <p:cNvPr id="107" name="Google Shape;107;p17"/>
          <p:cNvSpPr/>
          <p:nvPr/>
        </p:nvSpPr>
        <p:spPr>
          <a:xfrm>
            <a:off x="4946100" y="1006875"/>
            <a:ext cx="3841800" cy="3829200"/>
          </a:xfrm>
          <a:prstGeom prst="roundRect">
            <a:avLst>
              <a:gd name="adj" fmla="val 10851"/>
            </a:avLst>
          </a:prstGeom>
          <a:solidFill>
            <a:srgbClr val="FFBB9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8" name="Google Shape;108;p17"/>
          <p:cNvSpPr txBox="1"/>
          <p:nvPr/>
        </p:nvSpPr>
        <p:spPr>
          <a:xfrm>
            <a:off x="512965" y="4369725"/>
            <a:ext cx="34056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Make calls, send texts, play Snake</a:t>
            </a:r>
            <a:endParaRPr sz="1200">
              <a:solidFill>
                <a:srgbClr val="0E3B3B"/>
              </a:solidFill>
              <a:latin typeface="Epilogue"/>
              <a:ea typeface="Epilogue"/>
              <a:cs typeface="Epilogue"/>
              <a:sym typeface="Epilogue"/>
            </a:endParaRPr>
          </a:p>
        </p:txBody>
      </p:sp>
      <p:sp>
        <p:nvSpPr>
          <p:cNvPr id="109" name="Google Shape;109;p17"/>
          <p:cNvSpPr txBox="1"/>
          <p:nvPr/>
        </p:nvSpPr>
        <p:spPr>
          <a:xfrm>
            <a:off x="1040020" y="4000815"/>
            <a:ext cx="23514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0E3B3B"/>
                </a:solidFill>
                <a:latin typeface="Freeman"/>
                <a:ea typeface="Freeman"/>
                <a:cs typeface="Freeman"/>
                <a:sym typeface="Freeman"/>
              </a:rPr>
              <a:t>Mobile Phones</a:t>
            </a:r>
            <a:endParaRPr sz="2600" b="1">
              <a:solidFill>
                <a:srgbClr val="0E3B3B"/>
              </a:solidFill>
              <a:latin typeface="Freeman"/>
              <a:ea typeface="Freeman"/>
              <a:cs typeface="Freeman"/>
              <a:sym typeface="Freeman"/>
            </a:endParaRPr>
          </a:p>
        </p:txBody>
      </p:sp>
      <p:sp>
        <p:nvSpPr>
          <p:cNvPr id="110" name="Google Shape;110;p17"/>
          <p:cNvSpPr txBox="1"/>
          <p:nvPr/>
        </p:nvSpPr>
        <p:spPr>
          <a:xfrm>
            <a:off x="5164293" y="4369725"/>
            <a:ext cx="34056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24/7 access to the internet in your pocket</a:t>
            </a:r>
            <a:endParaRPr sz="1200">
              <a:solidFill>
                <a:srgbClr val="0E3B3B"/>
              </a:solidFill>
              <a:latin typeface="Epilogue"/>
              <a:ea typeface="Epilogue"/>
              <a:cs typeface="Epilogue"/>
              <a:sym typeface="Epilogue"/>
            </a:endParaRPr>
          </a:p>
        </p:txBody>
      </p:sp>
      <p:sp>
        <p:nvSpPr>
          <p:cNvPr id="111" name="Google Shape;111;p17"/>
          <p:cNvSpPr txBox="1"/>
          <p:nvPr/>
        </p:nvSpPr>
        <p:spPr>
          <a:xfrm>
            <a:off x="5054266" y="4000815"/>
            <a:ext cx="36258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0E3B3B"/>
                </a:solidFill>
                <a:latin typeface="Freeman"/>
                <a:ea typeface="Freeman"/>
                <a:cs typeface="Freeman"/>
                <a:sym typeface="Freeman"/>
              </a:rPr>
              <a:t>Pocket Supercomputer</a:t>
            </a:r>
            <a:endParaRPr sz="2600" b="1">
              <a:solidFill>
                <a:srgbClr val="0E3B3B"/>
              </a:solidFill>
              <a:latin typeface="Freeman"/>
              <a:ea typeface="Freeman"/>
              <a:cs typeface="Freeman"/>
              <a:sym typeface="Freeman"/>
            </a:endParaRPr>
          </a:p>
        </p:txBody>
      </p:sp>
      <p:pic>
        <p:nvPicPr>
          <p:cNvPr id="112" name="Google Shape;112;p17"/>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808075" y="1244000"/>
            <a:ext cx="2117851" cy="3038877"/>
          </a:xfrm>
          <a:prstGeom prst="rect">
            <a:avLst/>
          </a:prstGeom>
          <a:noFill/>
          <a:ln>
            <a:noFill/>
          </a:ln>
        </p:spPr>
      </p:pic>
      <p:pic>
        <p:nvPicPr>
          <p:cNvPr id="113" name="Google Shape;113;p17"/>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117"/>
        <p:cNvGrpSpPr/>
        <p:nvPr/>
      </p:nvGrpSpPr>
      <p:grpSpPr>
        <a:xfrm>
          <a:off x="0" y="0"/>
          <a:ext cx="0" cy="0"/>
          <a:chOff x="0" y="0"/>
          <a:chExt cx="0" cy="0"/>
        </a:xfrm>
      </p:grpSpPr>
      <p:pic>
        <p:nvPicPr>
          <p:cNvPr id="118" name="Google Shape;118;p1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6257113" y="1326675"/>
            <a:ext cx="2345875" cy="2611525"/>
          </a:xfrm>
          <a:prstGeom prst="rect">
            <a:avLst/>
          </a:prstGeom>
          <a:noFill/>
          <a:ln>
            <a:noFill/>
          </a:ln>
        </p:spPr>
      </p:pic>
      <p:pic>
        <p:nvPicPr>
          <p:cNvPr id="119" name="Google Shape;119;p1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365675" y="1326675"/>
            <a:ext cx="2238475" cy="2611525"/>
          </a:xfrm>
          <a:prstGeom prst="rect">
            <a:avLst/>
          </a:prstGeom>
          <a:noFill/>
          <a:ln>
            <a:noFill/>
          </a:ln>
        </p:spPr>
      </p:pic>
      <p:pic>
        <p:nvPicPr>
          <p:cNvPr id="120" name="Google Shape;120;p1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51300" y="1326675"/>
            <a:ext cx="2238475" cy="2611525"/>
          </a:xfrm>
          <a:prstGeom prst="rect">
            <a:avLst/>
          </a:prstGeom>
          <a:noFill/>
          <a:ln>
            <a:noFill/>
          </a:ln>
        </p:spPr>
      </p:pic>
      <p:sp>
        <p:nvSpPr>
          <p:cNvPr id="121" name="Google Shape;121;p18"/>
          <p:cNvSpPr txBox="1"/>
          <p:nvPr/>
        </p:nvSpPr>
        <p:spPr>
          <a:xfrm>
            <a:off x="663305" y="297590"/>
            <a:ext cx="78174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Parents wish things were different</a:t>
            </a:r>
            <a:endParaRPr sz="3400" b="1">
              <a:solidFill>
                <a:srgbClr val="0E3B3B"/>
              </a:solidFill>
              <a:latin typeface="Freeman"/>
              <a:ea typeface="Freeman"/>
              <a:cs typeface="Freeman"/>
              <a:sym typeface="Freeman"/>
            </a:endParaRPr>
          </a:p>
        </p:txBody>
      </p:sp>
      <p:sp>
        <p:nvSpPr>
          <p:cNvPr id="122" name="Google Shape;122;p18"/>
          <p:cNvSpPr txBox="1"/>
          <p:nvPr/>
        </p:nvSpPr>
        <p:spPr>
          <a:xfrm>
            <a:off x="754622" y="1533837"/>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94</a:t>
            </a:r>
            <a:r>
              <a:rPr lang="en-GB" sz="4000" b="1">
                <a:solidFill>
                  <a:srgbClr val="0E3B3B"/>
                </a:solidFill>
                <a:latin typeface="Freeman"/>
                <a:ea typeface="Freeman"/>
                <a:cs typeface="Freeman"/>
                <a:sym typeface="Freeman"/>
              </a:rPr>
              <a:t>%</a:t>
            </a:r>
            <a:endParaRPr sz="4000" b="1">
              <a:solidFill>
                <a:srgbClr val="0E3B3B"/>
              </a:solidFill>
              <a:latin typeface="Freeman"/>
              <a:ea typeface="Freeman"/>
              <a:cs typeface="Freeman"/>
              <a:sym typeface="Freeman"/>
            </a:endParaRPr>
          </a:p>
        </p:txBody>
      </p:sp>
      <p:sp>
        <p:nvSpPr>
          <p:cNvPr id="123" name="Google Shape;123;p18"/>
          <p:cNvSpPr txBox="1"/>
          <p:nvPr/>
        </p:nvSpPr>
        <p:spPr>
          <a:xfrm>
            <a:off x="667375" y="4153725"/>
            <a:ext cx="2097600" cy="346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Parentkind nationwide poll of 2,496 people, April 24</a:t>
            </a:r>
            <a:endParaRPr sz="1000">
              <a:solidFill>
                <a:srgbClr val="0E3B3B"/>
              </a:solidFill>
              <a:latin typeface="Roboto Mono Medium"/>
              <a:ea typeface="Roboto Mono Medium"/>
              <a:cs typeface="Roboto Mono Medium"/>
              <a:sym typeface="Roboto Mono Medium"/>
            </a:endParaRPr>
          </a:p>
        </p:txBody>
      </p:sp>
      <p:sp>
        <p:nvSpPr>
          <p:cNvPr id="124" name="Google Shape;124;p18"/>
          <p:cNvSpPr txBox="1"/>
          <p:nvPr/>
        </p:nvSpPr>
        <p:spPr>
          <a:xfrm>
            <a:off x="3603635" y="4153735"/>
            <a:ext cx="1926900" cy="346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HMD poll of 10,000 parents, June 24</a:t>
            </a:r>
            <a:endParaRPr sz="1000">
              <a:solidFill>
                <a:srgbClr val="0E3B3B"/>
              </a:solidFill>
              <a:latin typeface="Roboto Mono Medium"/>
              <a:ea typeface="Roboto Mono Medium"/>
              <a:cs typeface="Roboto Mono Medium"/>
              <a:sym typeface="Roboto Mono Medium"/>
            </a:endParaRPr>
          </a:p>
        </p:txBody>
      </p:sp>
      <p:sp>
        <p:nvSpPr>
          <p:cNvPr id="125" name="Google Shape;125;p18"/>
          <p:cNvSpPr txBox="1"/>
          <p:nvPr/>
        </p:nvSpPr>
        <p:spPr>
          <a:xfrm>
            <a:off x="6569797" y="4153735"/>
            <a:ext cx="1720500" cy="346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HMD poll of 10,000 parents, June 24</a:t>
            </a:r>
            <a:endParaRPr sz="1000">
              <a:solidFill>
                <a:srgbClr val="0E3B3B"/>
              </a:solidFill>
              <a:latin typeface="Roboto Mono Medium"/>
              <a:ea typeface="Roboto Mono Medium"/>
              <a:cs typeface="Roboto Mono Medium"/>
              <a:sym typeface="Roboto Mono Medium"/>
            </a:endParaRPr>
          </a:p>
        </p:txBody>
      </p:sp>
      <p:sp>
        <p:nvSpPr>
          <p:cNvPr id="126" name="Google Shape;126;p18"/>
          <p:cNvSpPr txBox="1"/>
          <p:nvPr/>
        </p:nvSpPr>
        <p:spPr>
          <a:xfrm>
            <a:off x="816575" y="2613237"/>
            <a:ext cx="1663500" cy="9006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primary school parents think smartphones</a:t>
            </a:r>
            <a:br>
              <a:rPr lang="en-GB">
                <a:solidFill>
                  <a:srgbClr val="0E3B3B"/>
                </a:solidFill>
                <a:latin typeface="Epilogue"/>
                <a:ea typeface="Epilogue"/>
                <a:cs typeface="Epilogue"/>
                <a:sym typeface="Epilogue"/>
              </a:rPr>
            </a:br>
            <a:r>
              <a:rPr lang="en-GB">
                <a:solidFill>
                  <a:srgbClr val="0E3B3B"/>
                </a:solidFill>
                <a:latin typeface="Epilogue"/>
                <a:ea typeface="Epilogue"/>
                <a:cs typeface="Epilogue"/>
                <a:sym typeface="Epilogue"/>
              </a:rPr>
              <a:t>are harmful</a:t>
            </a:r>
            <a:endParaRPr>
              <a:solidFill>
                <a:srgbClr val="0E3B3B"/>
              </a:solidFill>
              <a:latin typeface="Epilogue"/>
              <a:ea typeface="Epilogue"/>
              <a:cs typeface="Epilogue"/>
              <a:sym typeface="Epilogue"/>
            </a:endParaRPr>
          </a:p>
        </p:txBody>
      </p:sp>
      <p:sp>
        <p:nvSpPr>
          <p:cNvPr id="127" name="Google Shape;127;p18"/>
          <p:cNvSpPr txBox="1"/>
          <p:nvPr/>
        </p:nvSpPr>
        <p:spPr>
          <a:xfrm>
            <a:off x="3667147" y="1533837"/>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70</a:t>
            </a:r>
            <a:r>
              <a:rPr lang="en-GB" sz="4000" b="1">
                <a:solidFill>
                  <a:srgbClr val="0E3B3B"/>
                </a:solidFill>
                <a:latin typeface="Freeman"/>
                <a:ea typeface="Freeman"/>
                <a:cs typeface="Freeman"/>
                <a:sym typeface="Freeman"/>
              </a:rPr>
              <a:t>%</a:t>
            </a:r>
            <a:endParaRPr sz="4000" b="1">
              <a:solidFill>
                <a:srgbClr val="0E3B3B"/>
              </a:solidFill>
              <a:latin typeface="Freeman"/>
              <a:ea typeface="Freeman"/>
              <a:cs typeface="Freeman"/>
              <a:sym typeface="Freeman"/>
            </a:endParaRPr>
          </a:p>
        </p:txBody>
      </p:sp>
      <p:sp>
        <p:nvSpPr>
          <p:cNvPr id="128" name="Google Shape;128;p18"/>
          <p:cNvSpPr txBox="1"/>
          <p:nvPr/>
        </p:nvSpPr>
        <p:spPr>
          <a:xfrm>
            <a:off x="3603625" y="2613237"/>
            <a:ext cx="1663500" cy="9006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parents believe smartphones negatives impact family life</a:t>
            </a:r>
            <a:endParaRPr>
              <a:solidFill>
                <a:srgbClr val="0E3B3B"/>
              </a:solidFill>
              <a:latin typeface="Epilogue"/>
              <a:ea typeface="Epilogue"/>
              <a:cs typeface="Epilogue"/>
              <a:sym typeface="Epilogue"/>
            </a:endParaRPr>
          </a:p>
        </p:txBody>
      </p:sp>
      <p:sp>
        <p:nvSpPr>
          <p:cNvPr id="129" name="Google Shape;129;p18"/>
          <p:cNvSpPr txBox="1"/>
          <p:nvPr/>
        </p:nvSpPr>
        <p:spPr>
          <a:xfrm>
            <a:off x="6448238" y="1533837"/>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33</a:t>
            </a:r>
            <a:r>
              <a:rPr lang="en-GB" sz="4000" b="1">
                <a:solidFill>
                  <a:srgbClr val="0E3B3B"/>
                </a:solidFill>
                <a:latin typeface="Freeman"/>
                <a:ea typeface="Freeman"/>
                <a:cs typeface="Freeman"/>
                <a:sym typeface="Freeman"/>
              </a:rPr>
              <a:t>%</a:t>
            </a:r>
            <a:endParaRPr sz="4000" b="1">
              <a:solidFill>
                <a:srgbClr val="0E3B3B"/>
              </a:solidFill>
              <a:latin typeface="Freeman"/>
              <a:ea typeface="Freeman"/>
              <a:cs typeface="Freeman"/>
              <a:sym typeface="Freeman"/>
            </a:endParaRPr>
          </a:p>
        </p:txBody>
      </p:sp>
      <p:sp>
        <p:nvSpPr>
          <p:cNvPr id="130" name="Google Shape;130;p18"/>
          <p:cNvSpPr txBox="1"/>
          <p:nvPr/>
        </p:nvSpPr>
        <p:spPr>
          <a:xfrm>
            <a:off x="6426188" y="2605113"/>
            <a:ext cx="2176800" cy="9006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parents of children with smartphones have cried over their child’s phone obsession</a:t>
            </a:r>
            <a:endParaRPr>
              <a:solidFill>
                <a:srgbClr val="0E3B3B"/>
              </a:solidFill>
              <a:latin typeface="Epilogue"/>
              <a:ea typeface="Epilogue"/>
              <a:cs typeface="Epilogue"/>
              <a:sym typeface="Epilogue"/>
            </a:endParaRPr>
          </a:p>
        </p:txBody>
      </p:sp>
      <p:pic>
        <p:nvPicPr>
          <p:cNvPr id="131" name="Google Shape;131;p18"/>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135"/>
        <p:cNvGrpSpPr/>
        <p:nvPr/>
      </p:nvGrpSpPr>
      <p:grpSpPr>
        <a:xfrm>
          <a:off x="0" y="0"/>
          <a:ext cx="0" cy="0"/>
          <a:chOff x="0" y="0"/>
          <a:chExt cx="0" cy="0"/>
        </a:xfrm>
      </p:grpSpPr>
      <p:pic>
        <p:nvPicPr>
          <p:cNvPr id="136" name="Google Shape;136;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6206038" y="1326675"/>
            <a:ext cx="2238476" cy="2611525"/>
          </a:xfrm>
          <a:prstGeom prst="rect">
            <a:avLst/>
          </a:prstGeom>
          <a:noFill/>
          <a:ln>
            <a:noFill/>
          </a:ln>
        </p:spPr>
      </p:pic>
      <p:pic>
        <p:nvPicPr>
          <p:cNvPr id="137" name="Google Shape;137;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416313" y="1326675"/>
            <a:ext cx="2238475" cy="2611525"/>
          </a:xfrm>
          <a:prstGeom prst="rect">
            <a:avLst/>
          </a:prstGeom>
          <a:noFill/>
          <a:ln>
            <a:noFill/>
          </a:ln>
        </p:spPr>
      </p:pic>
      <p:pic>
        <p:nvPicPr>
          <p:cNvPr id="138" name="Google Shape;138;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93675" y="1326675"/>
            <a:ext cx="2238475" cy="2611525"/>
          </a:xfrm>
          <a:prstGeom prst="rect">
            <a:avLst/>
          </a:prstGeom>
          <a:noFill/>
          <a:ln>
            <a:noFill/>
          </a:ln>
        </p:spPr>
      </p:pic>
      <p:sp>
        <p:nvSpPr>
          <p:cNvPr id="139" name="Google Shape;139;p19"/>
          <p:cNvSpPr txBox="1"/>
          <p:nvPr/>
        </p:nvSpPr>
        <p:spPr>
          <a:xfrm>
            <a:off x="663305" y="297590"/>
            <a:ext cx="78174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Young people wish things were different</a:t>
            </a:r>
            <a:endParaRPr sz="3400" b="1">
              <a:solidFill>
                <a:srgbClr val="0E3B3B"/>
              </a:solidFill>
              <a:latin typeface="Freeman"/>
              <a:ea typeface="Freeman"/>
              <a:cs typeface="Freeman"/>
              <a:sym typeface="Freeman"/>
            </a:endParaRPr>
          </a:p>
        </p:txBody>
      </p:sp>
      <p:sp>
        <p:nvSpPr>
          <p:cNvPr id="140" name="Google Shape;140;p19"/>
          <p:cNvSpPr txBox="1"/>
          <p:nvPr/>
        </p:nvSpPr>
        <p:spPr>
          <a:xfrm>
            <a:off x="796997" y="1558662"/>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67</a:t>
            </a:r>
            <a:r>
              <a:rPr lang="en-GB" sz="4000" b="1">
                <a:solidFill>
                  <a:srgbClr val="0E3B3B"/>
                </a:solidFill>
                <a:latin typeface="Freeman"/>
                <a:ea typeface="Freeman"/>
                <a:cs typeface="Freeman"/>
                <a:sym typeface="Freeman"/>
              </a:rPr>
              <a:t>%</a:t>
            </a:r>
            <a:endParaRPr sz="4000" b="1">
              <a:solidFill>
                <a:srgbClr val="0E3B3B"/>
              </a:solidFill>
              <a:latin typeface="Freeman"/>
              <a:ea typeface="Freeman"/>
              <a:cs typeface="Freeman"/>
              <a:sym typeface="Freeman"/>
            </a:endParaRPr>
          </a:p>
        </p:txBody>
      </p:sp>
      <p:sp>
        <p:nvSpPr>
          <p:cNvPr id="141" name="Google Shape;141;p19"/>
          <p:cNvSpPr txBox="1"/>
          <p:nvPr/>
        </p:nvSpPr>
        <p:spPr>
          <a:xfrm>
            <a:off x="589000" y="4213285"/>
            <a:ext cx="2339100" cy="1923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Parentkind poll, 2024</a:t>
            </a:r>
            <a:endParaRPr sz="1000">
              <a:solidFill>
                <a:srgbClr val="0E3B3B"/>
              </a:solidFill>
              <a:latin typeface="Roboto Mono Medium"/>
              <a:ea typeface="Roboto Mono Medium"/>
              <a:cs typeface="Roboto Mono Medium"/>
              <a:sym typeface="Roboto Mono Medium"/>
            </a:endParaRPr>
          </a:p>
        </p:txBody>
      </p:sp>
      <p:sp>
        <p:nvSpPr>
          <p:cNvPr id="142" name="Google Shape;142;p19"/>
          <p:cNvSpPr txBox="1"/>
          <p:nvPr/>
        </p:nvSpPr>
        <p:spPr>
          <a:xfrm>
            <a:off x="3603635" y="4213285"/>
            <a:ext cx="1926900" cy="1923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Parentkind poll, 2024</a:t>
            </a:r>
            <a:endParaRPr sz="1000">
              <a:solidFill>
                <a:srgbClr val="0E3B3B"/>
              </a:solidFill>
              <a:latin typeface="Roboto Mono Medium"/>
              <a:ea typeface="Roboto Mono Medium"/>
              <a:cs typeface="Roboto Mono Medium"/>
              <a:sym typeface="Roboto Mono Medium"/>
            </a:endParaRPr>
          </a:p>
        </p:txBody>
      </p:sp>
      <p:sp>
        <p:nvSpPr>
          <p:cNvPr id="143" name="Google Shape;143;p19"/>
          <p:cNvSpPr txBox="1"/>
          <p:nvPr/>
        </p:nvSpPr>
        <p:spPr>
          <a:xfrm>
            <a:off x="6206475" y="4213275"/>
            <a:ext cx="2339100" cy="1923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000">
                <a:solidFill>
                  <a:srgbClr val="0E3B3B"/>
                </a:solidFill>
                <a:latin typeface="Roboto Mono Medium"/>
                <a:ea typeface="Roboto Mono Medium"/>
                <a:cs typeface="Roboto Mono Medium"/>
                <a:sym typeface="Roboto Mono Medium"/>
              </a:rPr>
              <a:t>Millennium Cohort Study, 2024</a:t>
            </a:r>
            <a:endParaRPr sz="1000">
              <a:solidFill>
                <a:srgbClr val="0E3B3B"/>
              </a:solidFill>
              <a:latin typeface="Roboto Mono Medium"/>
              <a:ea typeface="Roboto Mono Medium"/>
              <a:cs typeface="Roboto Mono Medium"/>
              <a:sym typeface="Roboto Mono Medium"/>
            </a:endParaRPr>
          </a:p>
        </p:txBody>
      </p:sp>
      <p:sp>
        <p:nvSpPr>
          <p:cNvPr id="144" name="Google Shape;144;p19"/>
          <p:cNvSpPr txBox="1"/>
          <p:nvPr/>
        </p:nvSpPr>
        <p:spPr>
          <a:xfrm>
            <a:off x="926800" y="2638050"/>
            <a:ext cx="1720500" cy="6849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16-18 year olds think smartphones are harmful</a:t>
            </a:r>
            <a:endParaRPr>
              <a:solidFill>
                <a:srgbClr val="0E3B3B"/>
              </a:solidFill>
              <a:latin typeface="Epilogue"/>
              <a:ea typeface="Epilogue"/>
              <a:cs typeface="Epilogue"/>
              <a:sym typeface="Epilogue"/>
            </a:endParaRPr>
          </a:p>
        </p:txBody>
      </p:sp>
      <p:sp>
        <p:nvSpPr>
          <p:cNvPr id="145" name="Google Shape;145;p19"/>
          <p:cNvSpPr txBox="1"/>
          <p:nvPr/>
        </p:nvSpPr>
        <p:spPr>
          <a:xfrm>
            <a:off x="3605510" y="1558662"/>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1</a:t>
            </a:r>
            <a:r>
              <a:rPr lang="en-GB" sz="6000" b="1">
                <a:solidFill>
                  <a:srgbClr val="0E3B3B"/>
                </a:solidFill>
                <a:latin typeface="Freeman"/>
                <a:ea typeface="Freeman"/>
                <a:cs typeface="Freeman"/>
                <a:sym typeface="Freeman"/>
              </a:rPr>
              <a:t>in</a:t>
            </a:r>
            <a:r>
              <a:rPr lang="en-GB" sz="9000" b="1">
                <a:solidFill>
                  <a:srgbClr val="0E3B3B"/>
                </a:solidFill>
                <a:latin typeface="Freeman"/>
                <a:ea typeface="Freeman"/>
                <a:cs typeface="Freeman"/>
                <a:sym typeface="Freeman"/>
              </a:rPr>
              <a:t>5</a:t>
            </a:r>
            <a:endParaRPr sz="4000" b="1">
              <a:solidFill>
                <a:srgbClr val="0E3B3B"/>
              </a:solidFill>
              <a:latin typeface="Freeman"/>
              <a:ea typeface="Freeman"/>
              <a:cs typeface="Freeman"/>
              <a:sym typeface="Freeman"/>
            </a:endParaRPr>
          </a:p>
        </p:txBody>
      </p:sp>
      <p:sp>
        <p:nvSpPr>
          <p:cNvPr id="146" name="Google Shape;146;p19"/>
          <p:cNvSpPr txBox="1"/>
          <p:nvPr/>
        </p:nvSpPr>
        <p:spPr>
          <a:xfrm>
            <a:off x="3684625" y="2638050"/>
            <a:ext cx="1720500" cy="9006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16-18 year olds have felt “life is not worth living” due to social media</a:t>
            </a:r>
            <a:endParaRPr>
              <a:solidFill>
                <a:srgbClr val="0E3B3B"/>
              </a:solidFill>
              <a:latin typeface="Epilogue"/>
              <a:ea typeface="Epilogue"/>
              <a:cs typeface="Epilogue"/>
              <a:sym typeface="Epilogue"/>
            </a:endParaRPr>
          </a:p>
        </p:txBody>
      </p:sp>
      <p:sp>
        <p:nvSpPr>
          <p:cNvPr id="147" name="Google Shape;147;p19"/>
          <p:cNvSpPr txBox="1"/>
          <p:nvPr/>
        </p:nvSpPr>
        <p:spPr>
          <a:xfrm>
            <a:off x="6447900" y="1558662"/>
            <a:ext cx="1826700" cy="11466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000" b="1">
                <a:solidFill>
                  <a:srgbClr val="0E3B3B"/>
                </a:solidFill>
                <a:latin typeface="Freeman"/>
                <a:ea typeface="Freeman"/>
                <a:cs typeface="Freeman"/>
                <a:sym typeface="Freeman"/>
              </a:rPr>
              <a:t>50</a:t>
            </a:r>
            <a:r>
              <a:rPr lang="en-GB" sz="4000" b="1">
                <a:solidFill>
                  <a:srgbClr val="0E3B3B"/>
                </a:solidFill>
                <a:latin typeface="Freeman"/>
                <a:ea typeface="Freeman"/>
                <a:cs typeface="Freeman"/>
                <a:sym typeface="Freeman"/>
              </a:rPr>
              <a:t>%</a:t>
            </a:r>
            <a:endParaRPr sz="4000" b="1">
              <a:solidFill>
                <a:srgbClr val="0E3B3B"/>
              </a:solidFill>
              <a:latin typeface="Freeman"/>
              <a:ea typeface="Freeman"/>
              <a:cs typeface="Freeman"/>
              <a:sym typeface="Freeman"/>
            </a:endParaRPr>
          </a:p>
        </p:txBody>
      </p:sp>
      <p:sp>
        <p:nvSpPr>
          <p:cNvPr id="148" name="Google Shape;148;p19"/>
          <p:cNvSpPr txBox="1"/>
          <p:nvPr/>
        </p:nvSpPr>
        <p:spPr>
          <a:xfrm>
            <a:off x="6515750" y="2629950"/>
            <a:ext cx="1796700" cy="6849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a:solidFill>
                  <a:srgbClr val="0E3B3B"/>
                </a:solidFill>
                <a:latin typeface="Epilogue"/>
                <a:ea typeface="Epilogue"/>
                <a:cs typeface="Epilogue"/>
                <a:sym typeface="Epilogue"/>
              </a:rPr>
              <a:t>of teens say they are “addicted” to social media</a:t>
            </a:r>
            <a:endParaRPr>
              <a:solidFill>
                <a:srgbClr val="0E3B3B"/>
              </a:solidFill>
              <a:latin typeface="Epilogue"/>
              <a:ea typeface="Epilogue"/>
              <a:cs typeface="Epilogue"/>
              <a:sym typeface="Epilogue"/>
            </a:endParaRPr>
          </a:p>
        </p:txBody>
      </p:sp>
      <p:pic>
        <p:nvPicPr>
          <p:cNvPr id="149" name="Google Shape;149;p19"/>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8EBFF"/>
        </a:solidFill>
        <a:effectLst/>
      </p:bgPr>
    </p:bg>
    <p:spTree>
      <p:nvGrpSpPr>
        <p:cNvPr id="1" name="Shape 153"/>
        <p:cNvGrpSpPr/>
        <p:nvPr/>
      </p:nvGrpSpPr>
      <p:grpSpPr>
        <a:xfrm>
          <a:off x="0" y="0"/>
          <a:ext cx="0" cy="0"/>
          <a:chOff x="0" y="0"/>
          <a:chExt cx="0" cy="0"/>
        </a:xfrm>
      </p:grpSpPr>
      <p:pic>
        <p:nvPicPr>
          <p:cNvPr id="154" name="Google Shape;154;p20"/>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9238" y="1302914"/>
            <a:ext cx="3779375" cy="2570850"/>
          </a:xfrm>
          <a:prstGeom prst="rect">
            <a:avLst/>
          </a:prstGeom>
          <a:noFill/>
          <a:ln>
            <a:noFill/>
          </a:ln>
        </p:spPr>
      </p:pic>
      <p:pic>
        <p:nvPicPr>
          <p:cNvPr id="155" name="Google Shape;155;p20"/>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766929" y="1302902"/>
            <a:ext cx="3779375" cy="2570918"/>
          </a:xfrm>
          <a:prstGeom prst="rect">
            <a:avLst/>
          </a:prstGeom>
          <a:noFill/>
          <a:ln>
            <a:noFill/>
          </a:ln>
        </p:spPr>
      </p:pic>
      <p:sp>
        <p:nvSpPr>
          <p:cNvPr id="156" name="Google Shape;156;p20"/>
          <p:cNvSpPr txBox="1"/>
          <p:nvPr/>
        </p:nvSpPr>
        <p:spPr>
          <a:xfrm>
            <a:off x="663305" y="297590"/>
            <a:ext cx="78174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Yet smartphones have become the norm</a:t>
            </a:r>
            <a:endParaRPr sz="3400" b="1">
              <a:solidFill>
                <a:srgbClr val="11363F"/>
              </a:solidFill>
              <a:latin typeface="Freeman"/>
              <a:ea typeface="Freeman"/>
              <a:cs typeface="Freeman"/>
              <a:sym typeface="Freeman"/>
            </a:endParaRPr>
          </a:p>
        </p:txBody>
      </p:sp>
      <p:sp>
        <p:nvSpPr>
          <p:cNvPr id="157" name="Google Shape;157;p20"/>
          <p:cNvSpPr txBox="1"/>
          <p:nvPr/>
        </p:nvSpPr>
        <p:spPr>
          <a:xfrm>
            <a:off x="585947" y="1668527"/>
            <a:ext cx="1826700" cy="11715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200" b="1">
                <a:solidFill>
                  <a:schemeClr val="lt1"/>
                </a:solidFill>
                <a:latin typeface="Freeman"/>
                <a:ea typeface="Freeman"/>
                <a:cs typeface="Freeman"/>
                <a:sym typeface="Freeman"/>
              </a:rPr>
              <a:t>25</a:t>
            </a:r>
            <a:r>
              <a:rPr lang="en-GB" sz="4400" b="1">
                <a:solidFill>
                  <a:schemeClr val="lt1"/>
                </a:solidFill>
                <a:latin typeface="Freeman"/>
                <a:ea typeface="Freeman"/>
                <a:cs typeface="Freeman"/>
                <a:sym typeface="Freeman"/>
              </a:rPr>
              <a:t>%</a:t>
            </a:r>
            <a:endParaRPr sz="4400" b="1">
              <a:solidFill>
                <a:schemeClr val="lt1"/>
              </a:solidFill>
              <a:latin typeface="Freeman"/>
              <a:ea typeface="Freeman"/>
              <a:cs typeface="Freeman"/>
              <a:sym typeface="Freeman"/>
            </a:endParaRPr>
          </a:p>
        </p:txBody>
      </p:sp>
      <p:pic>
        <p:nvPicPr>
          <p:cNvPr id="158" name="Google Shape;158;p20"/>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656350" y="2885850"/>
            <a:ext cx="1691852" cy="1409500"/>
          </a:xfrm>
          <a:prstGeom prst="rect">
            <a:avLst/>
          </a:prstGeom>
          <a:noFill/>
          <a:ln>
            <a:noFill/>
          </a:ln>
        </p:spPr>
      </p:pic>
      <p:pic>
        <p:nvPicPr>
          <p:cNvPr id="159" name="Google Shape;159;p20"/>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7033025" y="2886025"/>
            <a:ext cx="1691851" cy="1403125"/>
          </a:xfrm>
          <a:prstGeom prst="rect">
            <a:avLst/>
          </a:prstGeom>
          <a:noFill/>
          <a:ln>
            <a:noFill/>
          </a:ln>
        </p:spPr>
      </p:pic>
      <p:sp>
        <p:nvSpPr>
          <p:cNvPr id="160" name="Google Shape;160;p20"/>
          <p:cNvSpPr txBox="1"/>
          <p:nvPr/>
        </p:nvSpPr>
        <p:spPr>
          <a:xfrm>
            <a:off x="4974710" y="1616864"/>
            <a:ext cx="1826700" cy="11715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9200" b="1">
                <a:solidFill>
                  <a:schemeClr val="lt1"/>
                </a:solidFill>
                <a:latin typeface="Freeman"/>
                <a:ea typeface="Freeman"/>
                <a:cs typeface="Freeman"/>
                <a:sym typeface="Freeman"/>
              </a:rPr>
              <a:t>89</a:t>
            </a:r>
            <a:r>
              <a:rPr lang="en-GB" sz="4400" b="1">
                <a:solidFill>
                  <a:schemeClr val="lt1"/>
                </a:solidFill>
                <a:latin typeface="Freeman"/>
                <a:ea typeface="Freeman"/>
                <a:cs typeface="Freeman"/>
                <a:sym typeface="Freeman"/>
              </a:rPr>
              <a:t>%</a:t>
            </a:r>
            <a:endParaRPr sz="4400" b="1">
              <a:solidFill>
                <a:schemeClr val="lt1"/>
              </a:solidFill>
              <a:latin typeface="Freeman"/>
              <a:ea typeface="Freeman"/>
              <a:cs typeface="Freeman"/>
              <a:sym typeface="Freeman"/>
            </a:endParaRPr>
          </a:p>
        </p:txBody>
      </p:sp>
      <p:sp>
        <p:nvSpPr>
          <p:cNvPr id="161" name="Google Shape;161;p20"/>
          <p:cNvSpPr txBox="1"/>
          <p:nvPr/>
        </p:nvSpPr>
        <p:spPr>
          <a:xfrm>
            <a:off x="4988595" y="2892659"/>
            <a:ext cx="1749300" cy="7773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1600">
                <a:solidFill>
                  <a:schemeClr val="lt1"/>
                </a:solidFill>
                <a:latin typeface="Epilogue"/>
                <a:ea typeface="Epilogue"/>
                <a:cs typeface="Epilogue"/>
                <a:sym typeface="Epilogue"/>
              </a:rPr>
              <a:t>of 12 year-olds in the UK own their own smartphone </a:t>
            </a:r>
            <a:endParaRPr sz="1600">
              <a:solidFill>
                <a:schemeClr val="lt1"/>
              </a:solidFill>
              <a:latin typeface="Epilogue"/>
              <a:ea typeface="Epilogue"/>
              <a:cs typeface="Epilogue"/>
              <a:sym typeface="Epilogue"/>
            </a:endParaRPr>
          </a:p>
        </p:txBody>
      </p:sp>
      <p:sp>
        <p:nvSpPr>
          <p:cNvPr id="162" name="Google Shape;162;p20"/>
          <p:cNvSpPr txBox="1"/>
          <p:nvPr/>
        </p:nvSpPr>
        <p:spPr>
          <a:xfrm>
            <a:off x="561150" y="2892659"/>
            <a:ext cx="1826700" cy="7773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1600">
                <a:solidFill>
                  <a:schemeClr val="lt1"/>
                </a:solidFill>
                <a:latin typeface="Epilogue"/>
                <a:ea typeface="Epilogue"/>
                <a:cs typeface="Epilogue"/>
                <a:sym typeface="Epilogue"/>
              </a:rPr>
              <a:t>of 5-7 year olds in the UK own their own smartphone </a:t>
            </a:r>
            <a:endParaRPr sz="1600">
              <a:solidFill>
                <a:schemeClr val="lt1"/>
              </a:solidFill>
              <a:latin typeface="Epilogue"/>
              <a:ea typeface="Epilogue"/>
              <a:cs typeface="Epilogue"/>
              <a:sym typeface="Epilogue"/>
            </a:endParaRPr>
          </a:p>
        </p:txBody>
      </p:sp>
      <p:sp>
        <p:nvSpPr>
          <p:cNvPr id="163" name="Google Shape;163;p20"/>
          <p:cNvSpPr txBox="1"/>
          <p:nvPr/>
        </p:nvSpPr>
        <p:spPr>
          <a:xfrm>
            <a:off x="1852849" y="4703225"/>
            <a:ext cx="5428500" cy="192300"/>
          </a:xfrm>
          <a:prstGeom prst="rect">
            <a:avLst/>
          </a:prstGeom>
          <a:noFill/>
          <a:ln>
            <a:noFill/>
          </a:ln>
        </p:spPr>
        <p:txBody>
          <a:bodyPr spcFirstLastPara="1" wrap="square" lIns="19050" tIns="19050" rIns="19050" bIns="19050" anchor="ctr" anchorCtr="0">
            <a:spAutoFit/>
          </a:bodyPr>
          <a:lstStyle/>
          <a:p>
            <a:pPr marL="0" lvl="0" indent="0" algn="ctr" rtl="0">
              <a:spcBef>
                <a:spcPts val="0"/>
              </a:spcBef>
              <a:spcAft>
                <a:spcPts val="1000"/>
              </a:spcAft>
              <a:buNone/>
            </a:pPr>
            <a:r>
              <a:rPr lang="en-GB" sz="1000">
                <a:solidFill>
                  <a:srgbClr val="11363F"/>
                </a:solidFill>
                <a:latin typeface="Roboto Mono Medium"/>
                <a:ea typeface="Roboto Mono Medium"/>
                <a:cs typeface="Roboto Mono Medium"/>
                <a:sym typeface="Roboto Mono Medium"/>
              </a:rPr>
              <a:t>SOURCE: OFCOM Children and Parents: Media Use and Attitudes April 24</a:t>
            </a:r>
            <a:endParaRPr sz="1000">
              <a:solidFill>
                <a:srgbClr val="11363F"/>
              </a:solidFill>
              <a:latin typeface="Roboto Mono Medium"/>
              <a:ea typeface="Roboto Mono Medium"/>
              <a:cs typeface="Roboto Mono Medium"/>
              <a:sym typeface="Roboto Mono Medium"/>
            </a:endParaRPr>
          </a:p>
        </p:txBody>
      </p:sp>
      <p:pic>
        <p:nvPicPr>
          <p:cNvPr id="164" name="Google Shape;164;p20"/>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168"/>
        <p:cNvGrpSpPr/>
        <p:nvPr/>
      </p:nvGrpSpPr>
      <p:grpSpPr>
        <a:xfrm>
          <a:off x="0" y="0"/>
          <a:ext cx="0" cy="0"/>
          <a:chOff x="0" y="0"/>
          <a:chExt cx="0" cy="0"/>
        </a:xfrm>
      </p:grpSpPr>
      <p:sp>
        <p:nvSpPr>
          <p:cNvPr id="169" name="Google Shape;169;p21"/>
          <p:cNvSpPr txBox="1"/>
          <p:nvPr/>
        </p:nvSpPr>
        <p:spPr>
          <a:xfrm>
            <a:off x="374750" y="297600"/>
            <a:ext cx="83946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Everyone’s got one, because</a:t>
            </a:r>
            <a:br>
              <a:rPr lang="en-GB" sz="3400" b="1">
                <a:solidFill>
                  <a:srgbClr val="0E3B3B"/>
                </a:solidFill>
                <a:latin typeface="Freeman"/>
                <a:ea typeface="Freeman"/>
                <a:cs typeface="Freeman"/>
                <a:sym typeface="Freeman"/>
              </a:rPr>
            </a:br>
            <a:r>
              <a:rPr lang="en-GB" sz="3400" b="1">
                <a:solidFill>
                  <a:srgbClr val="0E3B3B"/>
                </a:solidFill>
                <a:latin typeface="Freeman"/>
                <a:ea typeface="Freeman"/>
                <a:cs typeface="Freeman"/>
                <a:sym typeface="Freeman"/>
              </a:rPr>
              <a:t>everyone’s got one!</a:t>
            </a:r>
            <a:endParaRPr sz="3400" b="1">
              <a:solidFill>
                <a:srgbClr val="0E3B3B"/>
              </a:solidFill>
              <a:latin typeface="Freeman"/>
              <a:ea typeface="Freeman"/>
              <a:cs typeface="Freeman"/>
              <a:sym typeface="Freeman"/>
            </a:endParaRPr>
          </a:p>
        </p:txBody>
      </p:sp>
      <p:sp>
        <p:nvSpPr>
          <p:cNvPr id="170" name="Google Shape;170;p21"/>
          <p:cNvSpPr/>
          <p:nvPr/>
        </p:nvSpPr>
        <p:spPr>
          <a:xfrm>
            <a:off x="294825" y="1855000"/>
            <a:ext cx="2565600" cy="26826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1" name="Google Shape;171;p21"/>
          <p:cNvSpPr/>
          <p:nvPr/>
        </p:nvSpPr>
        <p:spPr>
          <a:xfrm>
            <a:off x="3289252" y="1855000"/>
            <a:ext cx="2565600" cy="26826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2" name="Google Shape;172;p21"/>
          <p:cNvSpPr/>
          <p:nvPr/>
        </p:nvSpPr>
        <p:spPr>
          <a:xfrm>
            <a:off x="6253325" y="1855000"/>
            <a:ext cx="2565600" cy="26826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3" name="Google Shape;173;p21"/>
          <p:cNvSpPr txBox="1"/>
          <p:nvPr/>
        </p:nvSpPr>
        <p:spPr>
          <a:xfrm>
            <a:off x="530575" y="2831050"/>
            <a:ext cx="2061900" cy="11928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500">
                <a:solidFill>
                  <a:srgbClr val="0E3B3B"/>
                </a:solidFill>
                <a:latin typeface="Epilogue"/>
                <a:ea typeface="Epilogue"/>
                <a:cs typeface="Epilogue"/>
                <a:sym typeface="Epilogue"/>
              </a:rPr>
              <a:t>Most parents believe smartphones are harmful, yet almost all children have them by Year 7 </a:t>
            </a:r>
            <a:endParaRPr sz="1500">
              <a:solidFill>
                <a:srgbClr val="0E3B3B"/>
              </a:solidFill>
              <a:latin typeface="Epilogue"/>
              <a:ea typeface="Epilogue"/>
              <a:cs typeface="Epilogue"/>
              <a:sym typeface="Epilogue"/>
            </a:endParaRPr>
          </a:p>
        </p:txBody>
      </p:sp>
      <p:sp>
        <p:nvSpPr>
          <p:cNvPr id="174" name="Google Shape;174;p21"/>
          <p:cNvSpPr txBox="1"/>
          <p:nvPr/>
        </p:nvSpPr>
        <p:spPr>
          <a:xfrm>
            <a:off x="3446600" y="2831050"/>
            <a:ext cx="2250900" cy="11928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500">
                <a:solidFill>
                  <a:srgbClr val="0E3B3B"/>
                </a:solidFill>
                <a:latin typeface="Epilogue"/>
                <a:ea typeface="Epilogue"/>
                <a:cs typeface="Epilogue"/>
                <a:sym typeface="Epilogue"/>
              </a:rPr>
              <a:t>Because resisting peer pressure becomes almost impossible when children’s social lives migrate online</a:t>
            </a:r>
            <a:endParaRPr sz="1500">
              <a:solidFill>
                <a:srgbClr val="0E3B3B"/>
              </a:solidFill>
              <a:latin typeface="Epilogue"/>
              <a:ea typeface="Epilogue"/>
              <a:cs typeface="Epilogue"/>
              <a:sym typeface="Epilogue"/>
            </a:endParaRPr>
          </a:p>
        </p:txBody>
      </p:sp>
      <p:sp>
        <p:nvSpPr>
          <p:cNvPr id="175" name="Google Shape;175;p21"/>
          <p:cNvSpPr txBox="1"/>
          <p:nvPr/>
        </p:nvSpPr>
        <p:spPr>
          <a:xfrm>
            <a:off x="6505300" y="2130500"/>
            <a:ext cx="2061900" cy="21318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700">
                <a:solidFill>
                  <a:srgbClr val="0E3B3B"/>
                </a:solidFill>
                <a:latin typeface="Epilogue Black"/>
                <a:ea typeface="Epilogue Black"/>
                <a:cs typeface="Epilogue Black"/>
                <a:sym typeface="Epilogue Black"/>
              </a:rPr>
              <a:t>The powerful network effects of smartphones and social media mean parents and young people feel like they have no choice</a:t>
            </a:r>
            <a:endParaRPr sz="1700">
              <a:solidFill>
                <a:srgbClr val="0E3B3B"/>
              </a:solidFill>
              <a:latin typeface="Epilogue Black"/>
              <a:ea typeface="Epilogue Black"/>
              <a:cs typeface="Epilogue Black"/>
              <a:sym typeface="Epilogue Black"/>
            </a:endParaRPr>
          </a:p>
        </p:txBody>
      </p:sp>
      <p:pic>
        <p:nvPicPr>
          <p:cNvPr id="176" name="Google Shape;176;p2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rot="244071">
            <a:off x="1237927" y="1501342"/>
            <a:ext cx="679395" cy="1095565"/>
          </a:xfrm>
          <a:prstGeom prst="rect">
            <a:avLst/>
          </a:prstGeom>
          <a:noFill/>
          <a:ln>
            <a:noFill/>
          </a:ln>
        </p:spPr>
      </p:pic>
      <p:pic>
        <p:nvPicPr>
          <p:cNvPr id="177" name="Google Shape;177;p21"/>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923663" y="1574899"/>
            <a:ext cx="1296781" cy="973375"/>
          </a:xfrm>
          <a:prstGeom prst="rect">
            <a:avLst/>
          </a:prstGeom>
          <a:noFill/>
          <a:ln>
            <a:noFill/>
          </a:ln>
        </p:spPr>
      </p:pic>
      <p:pic>
        <p:nvPicPr>
          <p:cNvPr id="178" name="Google Shape;178;p21"/>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182"/>
        <p:cNvGrpSpPr/>
        <p:nvPr/>
      </p:nvGrpSpPr>
      <p:grpSpPr>
        <a:xfrm>
          <a:off x="0" y="0"/>
          <a:ext cx="0" cy="0"/>
          <a:chOff x="0" y="0"/>
          <a:chExt cx="0" cy="0"/>
        </a:xfrm>
      </p:grpSpPr>
      <p:pic>
        <p:nvPicPr>
          <p:cNvPr id="183" name="Google Shape;183;p22"/>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52300" y="2843928"/>
            <a:ext cx="4268799" cy="863050"/>
          </a:xfrm>
          <a:prstGeom prst="rect">
            <a:avLst/>
          </a:prstGeom>
          <a:noFill/>
          <a:ln>
            <a:noFill/>
          </a:ln>
        </p:spPr>
      </p:pic>
      <p:sp>
        <p:nvSpPr>
          <p:cNvPr id="184" name="Google Shape;184;p22"/>
          <p:cNvSpPr txBox="1"/>
          <p:nvPr/>
        </p:nvSpPr>
        <p:spPr>
          <a:xfrm>
            <a:off x="1535350" y="1663003"/>
            <a:ext cx="6073200" cy="20886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7400" b="1">
                <a:solidFill>
                  <a:srgbClr val="0E3B3B"/>
                </a:solidFill>
                <a:latin typeface="Freeman"/>
                <a:ea typeface="Freeman"/>
                <a:cs typeface="Freeman"/>
                <a:sym typeface="Freeman"/>
              </a:rPr>
              <a:t>So what exactly</a:t>
            </a:r>
            <a:br>
              <a:rPr lang="en-GB" sz="7400" b="1">
                <a:solidFill>
                  <a:srgbClr val="0E3B3B"/>
                </a:solidFill>
                <a:latin typeface="Freeman"/>
                <a:ea typeface="Freeman"/>
                <a:cs typeface="Freeman"/>
                <a:sym typeface="Freeman"/>
              </a:rPr>
            </a:br>
            <a:r>
              <a:rPr lang="en-GB" sz="7400" b="1">
                <a:solidFill>
                  <a:srgbClr val="0E3B3B"/>
                </a:solidFill>
                <a:latin typeface="Freeman"/>
                <a:ea typeface="Freeman"/>
                <a:cs typeface="Freeman"/>
                <a:sym typeface="Freeman"/>
              </a:rPr>
              <a:t>is the problem?</a:t>
            </a:r>
            <a:endParaRPr sz="7400" b="1">
              <a:solidFill>
                <a:srgbClr val="0E3B3B"/>
              </a:solidFill>
              <a:latin typeface="Freeman"/>
              <a:ea typeface="Freeman"/>
              <a:cs typeface="Freeman"/>
              <a:sym typeface="Freeman"/>
            </a:endParaRPr>
          </a:p>
        </p:txBody>
      </p:sp>
      <p:pic>
        <p:nvPicPr>
          <p:cNvPr id="185" name="Google Shape;185;p2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243549" y="774997"/>
            <a:ext cx="656901" cy="65682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DFFD6"/>
        </a:solidFill>
        <a:effectLst/>
      </p:bgPr>
    </p:bg>
    <p:spTree>
      <p:nvGrpSpPr>
        <p:cNvPr id="1" name="Shape 189"/>
        <p:cNvGrpSpPr/>
        <p:nvPr/>
      </p:nvGrpSpPr>
      <p:grpSpPr>
        <a:xfrm>
          <a:off x="0" y="0"/>
          <a:ext cx="0" cy="0"/>
          <a:chOff x="0" y="0"/>
          <a:chExt cx="0" cy="0"/>
        </a:xfrm>
      </p:grpSpPr>
      <p:pic>
        <p:nvPicPr>
          <p:cNvPr id="190" name="Google Shape;190;p23"/>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0" y="0"/>
            <a:ext cx="9266176" cy="5194135"/>
          </a:xfrm>
          <a:prstGeom prst="rect">
            <a:avLst/>
          </a:prstGeom>
          <a:noFill/>
          <a:ln>
            <a:noFill/>
          </a:ln>
        </p:spPr>
      </p:pic>
      <p:pic>
        <p:nvPicPr>
          <p:cNvPr id="191" name="Google Shape;191;p23"/>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98850" y="-46475"/>
            <a:ext cx="9409224" cy="5236450"/>
          </a:xfrm>
          <a:prstGeom prst="rect">
            <a:avLst/>
          </a:prstGeom>
          <a:noFill/>
          <a:ln>
            <a:noFill/>
          </a:ln>
        </p:spPr>
      </p:pic>
      <p:sp>
        <p:nvSpPr>
          <p:cNvPr id="192" name="Google Shape;192;p23"/>
          <p:cNvSpPr txBox="1"/>
          <p:nvPr/>
        </p:nvSpPr>
        <p:spPr>
          <a:xfrm>
            <a:off x="1182300" y="1748163"/>
            <a:ext cx="6689100" cy="14130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2800">
                <a:solidFill>
                  <a:schemeClr val="lt1"/>
                </a:solidFill>
                <a:latin typeface="Epilogue Medium"/>
                <a:ea typeface="Epilogue Medium"/>
                <a:cs typeface="Epilogue Medium"/>
                <a:sym typeface="Epilogue Medium"/>
              </a:rPr>
              <a:t>When children first started getting smartphones in the early 2010s we didn’t understand their impact. </a:t>
            </a:r>
            <a:endParaRPr sz="2800">
              <a:solidFill>
                <a:schemeClr val="lt1"/>
              </a:solidFill>
              <a:latin typeface="Epilogue Medium"/>
              <a:ea typeface="Epilogue Medium"/>
              <a:cs typeface="Epilogue Medium"/>
              <a:sym typeface="Epilogue Medium"/>
            </a:endParaRPr>
          </a:p>
        </p:txBody>
      </p:sp>
      <p:pic>
        <p:nvPicPr>
          <p:cNvPr id="193" name="Google Shape;193;p23"/>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243550" y="782650"/>
            <a:ext cx="656901" cy="656901"/>
          </a:xfrm>
          <a:prstGeom prst="rect">
            <a:avLst/>
          </a:prstGeom>
          <a:noFill/>
          <a:ln>
            <a:noFill/>
          </a:ln>
        </p:spPr>
      </p:pic>
      <p:sp>
        <p:nvSpPr>
          <p:cNvPr id="194" name="Google Shape;194;p23"/>
          <p:cNvSpPr/>
          <p:nvPr/>
        </p:nvSpPr>
        <p:spPr>
          <a:xfrm>
            <a:off x="1252875" y="3477525"/>
            <a:ext cx="6638700" cy="491700"/>
          </a:xfrm>
          <a:prstGeom prst="roundRect">
            <a:avLst>
              <a:gd name="adj" fmla="val 50000"/>
            </a:avLst>
          </a:prstGeom>
          <a:solidFill>
            <a:srgbClr val="CEFFA8"/>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5" name="Google Shape;195;p23"/>
          <p:cNvSpPr txBox="1"/>
          <p:nvPr/>
        </p:nvSpPr>
        <p:spPr>
          <a:xfrm>
            <a:off x="1252725" y="3499425"/>
            <a:ext cx="6638700" cy="4479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1800">
                <a:solidFill>
                  <a:srgbClr val="0E3B3B"/>
                </a:solidFill>
                <a:latin typeface="Roboto Mono Medium"/>
                <a:ea typeface="Roboto Mono Medium"/>
                <a:cs typeface="Roboto Mono Medium"/>
                <a:sym typeface="Roboto Mono Medium"/>
              </a:rPr>
              <a:t>Now we do, and the evidence is overwhelming.</a:t>
            </a:r>
            <a:endParaRPr sz="600">
              <a:solidFill>
                <a:srgbClr val="0E3B3B"/>
              </a:solidFill>
              <a:latin typeface="Roboto Mono Medium"/>
              <a:ea typeface="Roboto Mono Medium"/>
              <a:cs typeface="Roboto Mono Medium"/>
              <a:sym typeface="Roboto Mono Medium"/>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199"/>
        <p:cNvGrpSpPr/>
        <p:nvPr/>
      </p:nvGrpSpPr>
      <p:grpSpPr>
        <a:xfrm>
          <a:off x="0" y="0"/>
          <a:ext cx="0" cy="0"/>
          <a:chOff x="0" y="0"/>
          <a:chExt cx="0" cy="0"/>
        </a:xfrm>
      </p:grpSpPr>
      <p:sp>
        <p:nvSpPr>
          <p:cNvPr id="200" name="Google Shape;200;p24"/>
          <p:cNvSpPr txBox="1"/>
          <p:nvPr/>
        </p:nvSpPr>
        <p:spPr>
          <a:xfrm>
            <a:off x="2285950" y="225258"/>
            <a:ext cx="45720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Smartphones are fuelling a mental health crisis</a:t>
            </a:r>
            <a:endParaRPr sz="3400" b="1">
              <a:solidFill>
                <a:srgbClr val="0E3B3B"/>
              </a:solidFill>
              <a:latin typeface="Freeman"/>
              <a:ea typeface="Freeman"/>
              <a:cs typeface="Freeman"/>
              <a:sym typeface="Freeman"/>
            </a:endParaRPr>
          </a:p>
        </p:txBody>
      </p:sp>
      <p:sp>
        <p:nvSpPr>
          <p:cNvPr id="201" name="Google Shape;201;p24"/>
          <p:cNvSpPr txBox="1"/>
          <p:nvPr/>
        </p:nvSpPr>
        <p:spPr>
          <a:xfrm>
            <a:off x="294825" y="1277122"/>
            <a:ext cx="3750600" cy="1116000"/>
          </a:xfrm>
          <a:prstGeom prst="rect">
            <a:avLst/>
          </a:prstGeom>
          <a:noFill/>
          <a:ln>
            <a:noFill/>
          </a:ln>
        </p:spPr>
        <p:txBody>
          <a:bodyPr spcFirstLastPara="1" wrap="square" lIns="19050" tIns="19050" rIns="19050" bIns="19050" anchor="ctr" anchorCtr="0">
            <a:spAutoFit/>
          </a:bodyPr>
          <a:lstStyle/>
          <a:p>
            <a:pPr marL="0" marR="0" lvl="0" indent="0" algn="l" rtl="0">
              <a:lnSpc>
                <a:spcPct val="110000"/>
              </a:lnSpc>
              <a:spcBef>
                <a:spcPts val="0"/>
              </a:spcBef>
              <a:spcAft>
                <a:spcPts val="0"/>
              </a:spcAft>
              <a:buNone/>
            </a:pPr>
            <a:r>
              <a:rPr lang="en-GB" sz="1000">
                <a:solidFill>
                  <a:srgbClr val="0E3B3B"/>
                </a:solidFill>
                <a:latin typeface="Epilogue"/>
                <a:ea typeface="Epilogue"/>
                <a:cs typeface="Epilogue"/>
                <a:sym typeface="Epilogue"/>
              </a:rPr>
              <a:t>Rates of depression, anxiety, self-harm and even suicide among teens have all dramatically spiked globally since 2010 – when children started getting smartphones.</a:t>
            </a:r>
            <a:endParaRPr sz="1000">
              <a:solidFill>
                <a:srgbClr val="0E3B3B"/>
              </a:solidFill>
              <a:latin typeface="Epilogue"/>
              <a:ea typeface="Epilogue"/>
              <a:cs typeface="Epilogue"/>
              <a:sym typeface="Epilogue"/>
            </a:endParaRPr>
          </a:p>
          <a:p>
            <a:pPr marL="0" marR="0" lvl="0" indent="0" algn="l" rtl="0">
              <a:lnSpc>
                <a:spcPct val="110000"/>
              </a:lnSpc>
              <a:spcBef>
                <a:spcPts val="600"/>
              </a:spcBef>
              <a:spcAft>
                <a:spcPts val="600"/>
              </a:spcAft>
              <a:buNone/>
            </a:pPr>
            <a:r>
              <a:rPr lang="en-GB" sz="1000">
                <a:solidFill>
                  <a:srgbClr val="0E3B3B"/>
                </a:solidFill>
                <a:latin typeface="Epilogue"/>
                <a:ea typeface="Epilogue"/>
                <a:cs typeface="Epilogue"/>
                <a:sym typeface="Epilogue"/>
              </a:rPr>
              <a:t>A 2023 global study of 27,969 young adults from Sapiens Labs showed that the younger they got their first smartphone, the worse their mental health today.</a:t>
            </a:r>
            <a:endParaRPr sz="1000">
              <a:solidFill>
                <a:srgbClr val="0E3B3B"/>
              </a:solidFill>
              <a:latin typeface="Epilogue"/>
              <a:ea typeface="Epilogue"/>
              <a:cs typeface="Epilogue"/>
              <a:sym typeface="Epilogue"/>
            </a:endParaRPr>
          </a:p>
        </p:txBody>
      </p:sp>
      <p:sp>
        <p:nvSpPr>
          <p:cNvPr id="202" name="Google Shape;202;p24"/>
          <p:cNvSpPr/>
          <p:nvPr/>
        </p:nvSpPr>
        <p:spPr>
          <a:xfrm>
            <a:off x="294825" y="2649225"/>
            <a:ext cx="3518400" cy="22800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3" name="Google Shape;203;p24"/>
          <p:cNvSpPr/>
          <p:nvPr/>
        </p:nvSpPr>
        <p:spPr>
          <a:xfrm>
            <a:off x="4791400" y="1298825"/>
            <a:ext cx="4032600" cy="3630600"/>
          </a:xfrm>
          <a:prstGeom prst="roundRect">
            <a:avLst>
              <a:gd name="adj" fmla="val 10851"/>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04" name="Google Shape;204;p24" descr="AD_4nXd8DaHTLixkfyIUccBbL0DGmFYsCZK9QMUDHhLeKKDdxb_04n3yvy7vpATWu3LuVM7HJQEw0kaP1o_zvnlEaNCIrenJn2_6_8p-HBRtAp5WSKqzi2CSbmMMZhjga0VU-OyJEyVNquSvvoB_Qb58LSsMeNpa.png"/>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61050" y="3163700"/>
            <a:ext cx="2785949" cy="1607550"/>
          </a:xfrm>
          <a:prstGeom prst="rect">
            <a:avLst/>
          </a:prstGeom>
          <a:noFill/>
          <a:ln>
            <a:noFill/>
          </a:ln>
        </p:spPr>
      </p:pic>
      <p:sp>
        <p:nvSpPr>
          <p:cNvPr id="205" name="Google Shape;205;p24"/>
          <p:cNvSpPr txBox="1"/>
          <p:nvPr/>
        </p:nvSpPr>
        <p:spPr>
          <a:xfrm>
            <a:off x="5044983" y="1567641"/>
            <a:ext cx="1826700" cy="5802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67</a:t>
            </a:r>
            <a:r>
              <a:rPr lang="en-GB" sz="3000" b="1">
                <a:solidFill>
                  <a:srgbClr val="CEFFA8"/>
                </a:solidFill>
                <a:latin typeface="Freeman"/>
                <a:ea typeface="Freeman"/>
                <a:cs typeface="Freeman"/>
                <a:sym typeface="Freeman"/>
              </a:rPr>
              <a:t>%</a:t>
            </a:r>
            <a:endParaRPr sz="3000" b="1">
              <a:solidFill>
                <a:srgbClr val="CEFFA8"/>
              </a:solidFill>
              <a:latin typeface="Freeman"/>
              <a:ea typeface="Freeman"/>
              <a:cs typeface="Freeman"/>
              <a:sym typeface="Freeman"/>
            </a:endParaRPr>
          </a:p>
        </p:txBody>
      </p:sp>
      <p:sp>
        <p:nvSpPr>
          <p:cNvPr id="206" name="Google Shape;206;p24"/>
          <p:cNvSpPr txBox="1"/>
          <p:nvPr/>
        </p:nvSpPr>
        <p:spPr>
          <a:xfrm>
            <a:off x="6321425" y="1539279"/>
            <a:ext cx="2094900" cy="6234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950">
                <a:solidFill>
                  <a:schemeClr val="lt1"/>
                </a:solidFill>
                <a:latin typeface="Epilogue"/>
                <a:ea typeface="Epilogue"/>
                <a:cs typeface="Epilogue"/>
                <a:sym typeface="Epilogue"/>
              </a:rPr>
              <a:t>Teens with problematic smartphone-use are twice as likely to have anxiety and three times as likely to have depression</a:t>
            </a:r>
            <a:endParaRPr sz="950">
              <a:solidFill>
                <a:schemeClr val="lt1"/>
              </a:solidFill>
              <a:latin typeface="Epilogue"/>
              <a:ea typeface="Epilogue"/>
              <a:cs typeface="Epilogue"/>
              <a:sym typeface="Epilogue"/>
            </a:endParaRPr>
          </a:p>
        </p:txBody>
      </p:sp>
      <p:sp>
        <p:nvSpPr>
          <p:cNvPr id="207" name="Google Shape;207;p24"/>
          <p:cNvSpPr txBox="1"/>
          <p:nvPr/>
        </p:nvSpPr>
        <p:spPr>
          <a:xfrm>
            <a:off x="633824" y="2840650"/>
            <a:ext cx="28404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00353F"/>
              </a:buClr>
              <a:buSzPts val="2300"/>
              <a:buFont typeface="Arial"/>
              <a:buNone/>
            </a:pPr>
            <a:r>
              <a:rPr lang="en-GB" sz="1200" b="1">
                <a:solidFill>
                  <a:srgbClr val="0E3B3B"/>
                </a:solidFill>
                <a:latin typeface="Freeman"/>
                <a:ea typeface="Freeman"/>
                <a:cs typeface="Freeman"/>
                <a:sym typeface="Freeman"/>
              </a:rPr>
              <a:t>UK Teens, self-harm Episodes (Ages 10-12)</a:t>
            </a:r>
            <a:endParaRPr sz="1200" b="1">
              <a:solidFill>
                <a:srgbClr val="0E3B3B"/>
              </a:solidFill>
              <a:latin typeface="Freeman"/>
              <a:ea typeface="Freeman"/>
              <a:cs typeface="Freeman"/>
              <a:sym typeface="Freeman"/>
            </a:endParaRPr>
          </a:p>
        </p:txBody>
      </p:sp>
      <p:sp>
        <p:nvSpPr>
          <p:cNvPr id="208" name="Google Shape;208;p24"/>
          <p:cNvSpPr txBox="1"/>
          <p:nvPr/>
        </p:nvSpPr>
        <p:spPr>
          <a:xfrm>
            <a:off x="6321442" y="2230925"/>
            <a:ext cx="15453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King's College London, 2024</a:t>
            </a:r>
            <a:endParaRPr sz="700">
              <a:solidFill>
                <a:schemeClr val="lt1"/>
              </a:solidFill>
              <a:latin typeface="Roboto Mono Medium"/>
              <a:ea typeface="Roboto Mono Medium"/>
              <a:cs typeface="Roboto Mono Medium"/>
              <a:sym typeface="Roboto Mono Medium"/>
            </a:endParaRPr>
          </a:p>
        </p:txBody>
      </p:sp>
      <p:sp>
        <p:nvSpPr>
          <p:cNvPr id="209" name="Google Shape;209;p24"/>
          <p:cNvSpPr txBox="1"/>
          <p:nvPr/>
        </p:nvSpPr>
        <p:spPr>
          <a:xfrm>
            <a:off x="5044970" y="2792909"/>
            <a:ext cx="1826700" cy="580200"/>
          </a:xfrm>
          <a:prstGeom prst="rect">
            <a:avLst/>
          </a:prstGeom>
          <a:noFill/>
          <a:ln>
            <a:noFill/>
          </a:ln>
        </p:spPr>
        <p:txBody>
          <a:bodyPr spcFirstLastPara="1" wrap="square" lIns="19050" tIns="19050" rIns="19050" bIns="19050" anchor="ctr" anchorCtr="0">
            <a:spAutoFit/>
          </a:bodyPr>
          <a:lstStyle/>
          <a:p>
            <a:pPr marL="0" marR="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1</a:t>
            </a:r>
            <a:r>
              <a:rPr lang="en-GB" sz="3000" b="1">
                <a:solidFill>
                  <a:srgbClr val="CEFFA8"/>
                </a:solidFill>
                <a:latin typeface="Freeman"/>
                <a:ea typeface="Freeman"/>
                <a:cs typeface="Freeman"/>
                <a:sym typeface="Freeman"/>
              </a:rPr>
              <a:t>in</a:t>
            </a:r>
            <a:r>
              <a:rPr lang="en-GB" sz="4400" b="1">
                <a:solidFill>
                  <a:srgbClr val="CEFFA8"/>
                </a:solidFill>
                <a:latin typeface="Freeman"/>
                <a:ea typeface="Freeman"/>
                <a:cs typeface="Freeman"/>
                <a:sym typeface="Freeman"/>
              </a:rPr>
              <a:t>5</a:t>
            </a:r>
            <a:endParaRPr sz="3200" b="1">
              <a:solidFill>
                <a:srgbClr val="CEFFA8"/>
              </a:solidFill>
              <a:latin typeface="Freeman"/>
              <a:ea typeface="Freeman"/>
              <a:cs typeface="Freeman"/>
              <a:sym typeface="Freeman"/>
            </a:endParaRPr>
          </a:p>
        </p:txBody>
      </p:sp>
      <p:sp>
        <p:nvSpPr>
          <p:cNvPr id="210" name="Google Shape;210;p24"/>
          <p:cNvSpPr txBox="1"/>
          <p:nvPr/>
        </p:nvSpPr>
        <p:spPr>
          <a:xfrm>
            <a:off x="5049748" y="3888101"/>
            <a:ext cx="9516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53</a:t>
            </a:r>
            <a:r>
              <a:rPr lang="en-GB" sz="3000" b="1">
                <a:solidFill>
                  <a:srgbClr val="CEFFA8"/>
                </a:solidFill>
                <a:latin typeface="Freeman"/>
                <a:ea typeface="Freeman"/>
                <a:cs typeface="Freeman"/>
                <a:sym typeface="Freeman"/>
              </a:rPr>
              <a:t>%</a:t>
            </a:r>
            <a:endParaRPr sz="4200" b="1">
              <a:solidFill>
                <a:srgbClr val="CEFFA8"/>
              </a:solidFill>
              <a:latin typeface="Freeman"/>
              <a:ea typeface="Freeman"/>
              <a:cs typeface="Freeman"/>
              <a:sym typeface="Freeman"/>
            </a:endParaRPr>
          </a:p>
        </p:txBody>
      </p:sp>
      <p:pic>
        <p:nvPicPr>
          <p:cNvPr id="211" name="Google Shape;211;p24"/>
          <p:cNvPicPr preferRelativeResize="0"/>
          <p:nvPr/>
        </p:nvPicPr>
        <p:blipFill>
          <a:blip r:embed="rId4" cstate="email">
            <a:alphaModFix amt="90000"/>
            <a:extLst>
              <a:ext uri="{28A0092B-C50C-407E-A947-70E740481C1C}">
                <a14:useLocalDpi xmlns:a14="http://schemas.microsoft.com/office/drawing/2010/main"/>
              </a:ext>
            </a:extLst>
          </a:blip>
          <a:stretch>
            <a:fillRect/>
          </a:stretch>
        </p:blipFill>
        <p:spPr>
          <a:xfrm rot="10800000">
            <a:off x="5080775" y="2462300"/>
            <a:ext cx="3486848" cy="115500"/>
          </a:xfrm>
          <a:prstGeom prst="rect">
            <a:avLst/>
          </a:prstGeom>
          <a:noFill/>
          <a:ln>
            <a:noFill/>
          </a:ln>
        </p:spPr>
      </p:pic>
      <p:sp>
        <p:nvSpPr>
          <p:cNvPr id="212" name="Google Shape;212;p24"/>
          <p:cNvSpPr txBox="1"/>
          <p:nvPr/>
        </p:nvSpPr>
        <p:spPr>
          <a:xfrm>
            <a:off x="6321425" y="2749930"/>
            <a:ext cx="2094900" cy="4773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950">
                <a:solidFill>
                  <a:schemeClr val="lt1"/>
                </a:solidFill>
                <a:latin typeface="Epilogue"/>
                <a:ea typeface="Epilogue"/>
                <a:cs typeface="Epilogue"/>
                <a:sym typeface="Epilogue"/>
              </a:rPr>
              <a:t>UK 16 to 18 years olds say that their social media has made them feel that ‘life is not worth living’</a:t>
            </a:r>
            <a:endParaRPr sz="950">
              <a:solidFill>
                <a:schemeClr val="lt1"/>
              </a:solidFill>
              <a:latin typeface="Epilogue"/>
              <a:ea typeface="Epilogue"/>
              <a:cs typeface="Epilogue"/>
              <a:sym typeface="Epilogue"/>
            </a:endParaRPr>
          </a:p>
        </p:txBody>
      </p:sp>
      <p:sp>
        <p:nvSpPr>
          <p:cNvPr id="213" name="Google Shape;213;p24"/>
          <p:cNvSpPr txBox="1"/>
          <p:nvPr/>
        </p:nvSpPr>
        <p:spPr>
          <a:xfrm>
            <a:off x="6321425" y="3888106"/>
            <a:ext cx="2007000" cy="6234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950">
                <a:solidFill>
                  <a:schemeClr val="lt1"/>
                </a:solidFill>
                <a:latin typeface="Epilogue"/>
                <a:ea typeface="Epilogue"/>
                <a:cs typeface="Epilogue"/>
                <a:sym typeface="Epilogue"/>
              </a:rPr>
              <a:t>The number of children referred to emergency mental healthcare in England has soared by 53% in three years</a:t>
            </a:r>
            <a:endParaRPr sz="950">
              <a:solidFill>
                <a:schemeClr val="lt1"/>
              </a:solidFill>
              <a:latin typeface="Epilogue"/>
              <a:ea typeface="Epilogue"/>
              <a:cs typeface="Epilogue"/>
              <a:sym typeface="Epilogue"/>
            </a:endParaRPr>
          </a:p>
        </p:txBody>
      </p:sp>
      <p:pic>
        <p:nvPicPr>
          <p:cNvPr id="214" name="Google Shape;214;p24"/>
          <p:cNvPicPr preferRelativeResize="0"/>
          <p:nvPr/>
        </p:nvPicPr>
        <p:blipFill>
          <a:blip r:embed="rId4" cstate="email">
            <a:alphaModFix amt="90000"/>
            <a:extLst>
              <a:ext uri="{28A0092B-C50C-407E-A947-70E740481C1C}">
                <a14:useLocalDpi xmlns:a14="http://schemas.microsoft.com/office/drawing/2010/main"/>
              </a:ext>
            </a:extLst>
          </a:blip>
          <a:stretch>
            <a:fillRect/>
          </a:stretch>
        </p:blipFill>
        <p:spPr>
          <a:xfrm>
            <a:off x="5080776" y="3646650"/>
            <a:ext cx="3486848" cy="115500"/>
          </a:xfrm>
          <a:prstGeom prst="rect">
            <a:avLst/>
          </a:prstGeom>
          <a:noFill/>
          <a:ln>
            <a:noFill/>
          </a:ln>
        </p:spPr>
      </p:pic>
      <p:sp>
        <p:nvSpPr>
          <p:cNvPr id="215" name="Google Shape;215;p24"/>
          <p:cNvSpPr txBox="1"/>
          <p:nvPr/>
        </p:nvSpPr>
        <p:spPr>
          <a:xfrm>
            <a:off x="6321425" y="3360944"/>
            <a:ext cx="22245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Royal College of Psychiatrists, 2024</a:t>
            </a:r>
            <a:endParaRPr sz="700">
              <a:solidFill>
                <a:schemeClr val="lt1"/>
              </a:solidFill>
              <a:latin typeface="Roboto Mono Medium"/>
              <a:ea typeface="Roboto Mono Medium"/>
              <a:cs typeface="Roboto Mono Medium"/>
              <a:sym typeface="Roboto Mono Medium"/>
            </a:endParaRPr>
          </a:p>
        </p:txBody>
      </p:sp>
      <p:sp>
        <p:nvSpPr>
          <p:cNvPr id="216" name="Google Shape;216;p24"/>
          <p:cNvSpPr txBox="1"/>
          <p:nvPr/>
        </p:nvSpPr>
        <p:spPr>
          <a:xfrm>
            <a:off x="6321425" y="4587100"/>
            <a:ext cx="22245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Parentkind Poll, 2024</a:t>
            </a:r>
            <a:endParaRPr sz="700">
              <a:solidFill>
                <a:schemeClr val="lt1"/>
              </a:solidFill>
              <a:latin typeface="Roboto Mono Medium"/>
              <a:ea typeface="Roboto Mono Medium"/>
              <a:cs typeface="Roboto Mono Medium"/>
              <a:sym typeface="Roboto Mono Medium"/>
            </a:endParaRPr>
          </a:p>
        </p:txBody>
      </p:sp>
      <p:pic>
        <p:nvPicPr>
          <p:cNvPr id="217" name="Google Shape;217;p24"/>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287"/>
        <p:cNvGrpSpPr/>
        <p:nvPr/>
      </p:nvGrpSpPr>
      <p:grpSpPr>
        <a:xfrm>
          <a:off x="0" y="0"/>
          <a:ext cx="0" cy="0"/>
          <a:chOff x="0" y="0"/>
          <a:chExt cx="0" cy="0"/>
        </a:xfrm>
      </p:grpSpPr>
      <p:sp>
        <p:nvSpPr>
          <p:cNvPr id="288" name="Google Shape;288;p28"/>
          <p:cNvSpPr txBox="1"/>
          <p:nvPr/>
        </p:nvSpPr>
        <p:spPr>
          <a:xfrm>
            <a:off x="2912575" y="4515825"/>
            <a:ext cx="32283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Roboto Mono"/>
                <a:ea typeface="Roboto Mono"/>
                <a:cs typeface="Roboto Mono"/>
                <a:sym typeface="Roboto Mono"/>
              </a:rPr>
              <a:t>Dr Vivek Murthy</a:t>
            </a:r>
            <a:br>
              <a:rPr lang="en-GB" sz="1200">
                <a:solidFill>
                  <a:srgbClr val="0E3B3B"/>
                </a:solidFill>
                <a:latin typeface="Space Mono"/>
                <a:ea typeface="Space Mono"/>
                <a:cs typeface="Space Mono"/>
                <a:sym typeface="Space Mono"/>
              </a:rPr>
            </a:br>
            <a:r>
              <a:rPr lang="en-GB" sz="1200">
                <a:solidFill>
                  <a:srgbClr val="0E3B3B"/>
                </a:solidFill>
                <a:latin typeface="Roboto Mono"/>
                <a:ea typeface="Roboto Mono"/>
                <a:cs typeface="Roboto Mono"/>
                <a:sym typeface="Roboto Mono"/>
              </a:rPr>
              <a:t>US Surgeon General, 2024</a:t>
            </a:r>
            <a:endParaRPr sz="1200">
              <a:solidFill>
                <a:srgbClr val="0E3B3B"/>
              </a:solidFill>
              <a:latin typeface="Roboto Mono"/>
              <a:ea typeface="Roboto Mono"/>
              <a:cs typeface="Roboto Mono"/>
              <a:sym typeface="Roboto Mono"/>
            </a:endParaRPr>
          </a:p>
        </p:txBody>
      </p:sp>
      <p:pic>
        <p:nvPicPr>
          <p:cNvPr id="289" name="Google Shape;289;p2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142647" y="3626601"/>
            <a:ext cx="768256" cy="768302"/>
          </a:xfrm>
          <a:prstGeom prst="rect">
            <a:avLst/>
          </a:prstGeom>
          <a:noFill/>
          <a:ln>
            <a:noFill/>
          </a:ln>
        </p:spPr>
      </p:pic>
      <p:sp>
        <p:nvSpPr>
          <p:cNvPr id="290" name="Google Shape;290;p28"/>
          <p:cNvSpPr txBox="1"/>
          <p:nvPr/>
        </p:nvSpPr>
        <p:spPr>
          <a:xfrm>
            <a:off x="844875" y="1192700"/>
            <a:ext cx="7363800" cy="21189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0"/>
              </a:spcAft>
              <a:buNone/>
            </a:pPr>
            <a:r>
              <a:rPr lang="en-GB" sz="3000">
                <a:solidFill>
                  <a:srgbClr val="0E3B3B"/>
                </a:solidFill>
                <a:latin typeface="Epilogue SemiBold"/>
                <a:ea typeface="Epilogue SemiBold"/>
                <a:cs typeface="Epilogue SemiBold"/>
                <a:sym typeface="Epilogue SemiBold"/>
              </a:rPr>
              <a:t>“The mental health crisis among young people is an emergency. </a:t>
            </a:r>
            <a:endParaRPr sz="3000">
              <a:solidFill>
                <a:srgbClr val="0E3B3B"/>
              </a:solidFill>
              <a:latin typeface="Epilogue SemiBold"/>
              <a:ea typeface="Epilogue SemiBold"/>
              <a:cs typeface="Epilogue SemiBold"/>
              <a:sym typeface="Epilogue SemiBold"/>
            </a:endParaRPr>
          </a:p>
          <a:p>
            <a:pPr marL="0" lvl="0" indent="0" algn="ctr" rtl="0">
              <a:lnSpc>
                <a:spcPct val="95000"/>
              </a:lnSpc>
              <a:spcBef>
                <a:spcPts val="1400"/>
              </a:spcBef>
              <a:spcAft>
                <a:spcPts val="1400"/>
              </a:spcAft>
              <a:buNone/>
            </a:pPr>
            <a:r>
              <a:rPr lang="en-GB" sz="3000">
                <a:solidFill>
                  <a:srgbClr val="0E3B3B"/>
                </a:solidFill>
                <a:latin typeface="Epilogue SemiBold"/>
                <a:ea typeface="Epilogue SemiBold"/>
                <a:cs typeface="Epilogue SemiBold"/>
                <a:sym typeface="Epilogue SemiBold"/>
              </a:rPr>
              <a:t>It is time to require a warning</a:t>
            </a:r>
            <a:br>
              <a:rPr lang="en-GB" sz="3000">
                <a:solidFill>
                  <a:srgbClr val="0E3B3B"/>
                </a:solidFill>
                <a:latin typeface="Epilogue SemiBold"/>
                <a:ea typeface="Epilogue SemiBold"/>
                <a:cs typeface="Epilogue SemiBold"/>
                <a:sym typeface="Epilogue SemiBold"/>
              </a:rPr>
            </a:br>
            <a:r>
              <a:rPr lang="en-GB" sz="3000">
                <a:solidFill>
                  <a:srgbClr val="0E3B3B"/>
                </a:solidFill>
                <a:latin typeface="Epilogue SemiBold"/>
                <a:ea typeface="Epilogue SemiBold"/>
                <a:cs typeface="Epilogue SemiBold"/>
                <a:sym typeface="Epilogue SemiBold"/>
              </a:rPr>
              <a:t>label on social media platforms.”</a:t>
            </a:r>
            <a:endParaRPr sz="3000">
              <a:solidFill>
                <a:srgbClr val="0E3B3B"/>
              </a:solidFill>
              <a:latin typeface="Epilogue SemiBold"/>
              <a:ea typeface="Epilogue SemiBold"/>
              <a:cs typeface="Epilogue SemiBold"/>
              <a:sym typeface="Epilogue SemiBo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221"/>
        <p:cNvGrpSpPr/>
        <p:nvPr/>
      </p:nvGrpSpPr>
      <p:grpSpPr>
        <a:xfrm>
          <a:off x="0" y="0"/>
          <a:ext cx="0" cy="0"/>
          <a:chOff x="0" y="0"/>
          <a:chExt cx="0" cy="0"/>
        </a:xfrm>
      </p:grpSpPr>
      <p:sp>
        <p:nvSpPr>
          <p:cNvPr id="222" name="Google Shape;222;p25"/>
          <p:cNvSpPr txBox="1"/>
          <p:nvPr/>
        </p:nvSpPr>
        <p:spPr>
          <a:xfrm>
            <a:off x="2285950" y="225250"/>
            <a:ext cx="49764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Smartphones expose children to harmful content</a:t>
            </a:r>
            <a:endParaRPr sz="3400" b="1">
              <a:solidFill>
                <a:srgbClr val="0E3B3B"/>
              </a:solidFill>
              <a:latin typeface="Freeman"/>
              <a:ea typeface="Freeman"/>
              <a:cs typeface="Freeman"/>
              <a:sym typeface="Freeman"/>
            </a:endParaRPr>
          </a:p>
        </p:txBody>
      </p:sp>
      <p:sp>
        <p:nvSpPr>
          <p:cNvPr id="223" name="Google Shape;223;p25"/>
          <p:cNvSpPr txBox="1"/>
          <p:nvPr/>
        </p:nvSpPr>
        <p:spPr>
          <a:xfrm>
            <a:off x="294825" y="1255425"/>
            <a:ext cx="3797100" cy="1285200"/>
          </a:xfrm>
          <a:prstGeom prst="rect">
            <a:avLst/>
          </a:prstGeom>
          <a:noFill/>
          <a:ln>
            <a:noFill/>
          </a:ln>
        </p:spPr>
        <p:txBody>
          <a:bodyPr spcFirstLastPara="1" wrap="square" lIns="19050" tIns="19050" rIns="19050" bIns="19050" anchor="ctr" anchorCtr="0">
            <a:spAutoFit/>
          </a:bodyPr>
          <a:lstStyle/>
          <a:p>
            <a:pPr marL="0" marR="0" lvl="0" indent="0" algn="l" rtl="0">
              <a:lnSpc>
                <a:spcPct val="110000"/>
              </a:lnSpc>
              <a:spcBef>
                <a:spcPts val="0"/>
              </a:spcBef>
              <a:spcAft>
                <a:spcPts val="0"/>
              </a:spcAft>
              <a:buNone/>
            </a:pPr>
            <a:r>
              <a:rPr lang="en-GB" sz="1000">
                <a:solidFill>
                  <a:srgbClr val="0E3B3B"/>
                </a:solidFill>
                <a:latin typeface="Epilogue"/>
                <a:ea typeface="Epilogue"/>
                <a:cs typeface="Epilogue"/>
                <a:sym typeface="Epilogue"/>
              </a:rPr>
              <a:t>Having unrestricted access to the internet in your pocket creates a gateway to extreme content and viewpoints that we’d never dream of exposing children to in real life.</a:t>
            </a:r>
            <a:endParaRPr sz="1000">
              <a:solidFill>
                <a:srgbClr val="0E3B3B"/>
              </a:solidFill>
              <a:latin typeface="Epilogue"/>
              <a:ea typeface="Epilogue"/>
              <a:cs typeface="Epilogue"/>
              <a:sym typeface="Epilogue"/>
            </a:endParaRPr>
          </a:p>
          <a:p>
            <a:pPr marL="0" marR="0" lvl="0" indent="0" algn="l" rtl="0">
              <a:lnSpc>
                <a:spcPct val="110000"/>
              </a:lnSpc>
              <a:spcBef>
                <a:spcPts val="600"/>
              </a:spcBef>
              <a:spcAft>
                <a:spcPts val="600"/>
              </a:spcAft>
              <a:buNone/>
            </a:pPr>
            <a:r>
              <a:rPr lang="en-GB" sz="1000">
                <a:solidFill>
                  <a:srgbClr val="0E3B3B"/>
                </a:solidFill>
                <a:latin typeface="Epilogue"/>
                <a:ea typeface="Epilogue"/>
                <a:cs typeface="Epilogue"/>
                <a:sym typeface="Epilogue"/>
              </a:rPr>
              <a:t>Hardcore pornography, extreme political views, sexualised and violent imagery, trolling and material promoting suicide, self-harm and eating disorders have become part of the fabric of modern childhood.</a:t>
            </a:r>
            <a:endParaRPr sz="1000">
              <a:solidFill>
                <a:srgbClr val="0E3B3B"/>
              </a:solidFill>
              <a:latin typeface="Epilogue"/>
              <a:ea typeface="Epilogue"/>
              <a:cs typeface="Epilogue"/>
              <a:sym typeface="Epilogue"/>
            </a:endParaRPr>
          </a:p>
        </p:txBody>
      </p:sp>
      <p:sp>
        <p:nvSpPr>
          <p:cNvPr id="224" name="Google Shape;224;p25"/>
          <p:cNvSpPr/>
          <p:nvPr/>
        </p:nvSpPr>
        <p:spPr>
          <a:xfrm>
            <a:off x="294825" y="2649225"/>
            <a:ext cx="3518400" cy="22800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5" name="Google Shape;225;p25"/>
          <p:cNvSpPr/>
          <p:nvPr/>
        </p:nvSpPr>
        <p:spPr>
          <a:xfrm>
            <a:off x="4791225" y="1298825"/>
            <a:ext cx="4032600" cy="3630600"/>
          </a:xfrm>
          <a:prstGeom prst="roundRect">
            <a:avLst>
              <a:gd name="adj" fmla="val 10851"/>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6" name="Google Shape;226;p25"/>
          <p:cNvSpPr txBox="1"/>
          <p:nvPr/>
        </p:nvSpPr>
        <p:spPr>
          <a:xfrm>
            <a:off x="5044803" y="1567650"/>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51</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sp>
        <p:nvSpPr>
          <p:cNvPr id="227" name="Google Shape;227;p25"/>
          <p:cNvSpPr txBox="1"/>
          <p:nvPr/>
        </p:nvSpPr>
        <p:spPr>
          <a:xfrm>
            <a:off x="6321250" y="1539275"/>
            <a:ext cx="15444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UK 11-13 year-olds have seen hardcore pornography online</a:t>
            </a:r>
            <a:endParaRPr sz="950">
              <a:solidFill>
                <a:schemeClr val="lt1"/>
              </a:solidFill>
              <a:latin typeface="Epilogue"/>
              <a:ea typeface="Epilogue"/>
              <a:cs typeface="Epilogue"/>
              <a:sym typeface="Epilogue"/>
            </a:endParaRPr>
          </a:p>
        </p:txBody>
      </p:sp>
      <p:sp>
        <p:nvSpPr>
          <p:cNvPr id="228" name="Google Shape;228;p25"/>
          <p:cNvSpPr txBox="1"/>
          <p:nvPr/>
        </p:nvSpPr>
        <p:spPr>
          <a:xfrm>
            <a:off x="6321250" y="2147496"/>
            <a:ext cx="1826700" cy="254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British Board of Film Classification Report, March 2022</a:t>
            </a:r>
            <a:endParaRPr sz="700">
              <a:solidFill>
                <a:schemeClr val="lt1"/>
              </a:solidFill>
              <a:latin typeface="Roboto Mono Medium"/>
              <a:ea typeface="Roboto Mono Medium"/>
              <a:cs typeface="Roboto Mono Medium"/>
              <a:sym typeface="Roboto Mono Medium"/>
            </a:endParaRPr>
          </a:p>
        </p:txBody>
      </p:sp>
      <p:sp>
        <p:nvSpPr>
          <p:cNvPr id="229" name="Google Shape;229;p25"/>
          <p:cNvSpPr txBox="1"/>
          <p:nvPr/>
        </p:nvSpPr>
        <p:spPr>
          <a:xfrm>
            <a:off x="5044795" y="2792909"/>
            <a:ext cx="18267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75</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sp>
        <p:nvSpPr>
          <p:cNvPr id="230" name="Google Shape;230;p25"/>
          <p:cNvSpPr txBox="1"/>
          <p:nvPr/>
        </p:nvSpPr>
        <p:spPr>
          <a:xfrm>
            <a:off x="5049575" y="3924271"/>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90</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pic>
        <p:nvPicPr>
          <p:cNvPr id="231" name="Google Shape;231;p25"/>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rot="10800000">
            <a:off x="5080600" y="2462300"/>
            <a:ext cx="3486848" cy="115500"/>
          </a:xfrm>
          <a:prstGeom prst="rect">
            <a:avLst/>
          </a:prstGeom>
          <a:noFill/>
          <a:ln>
            <a:noFill/>
          </a:ln>
        </p:spPr>
      </p:pic>
      <p:sp>
        <p:nvSpPr>
          <p:cNvPr id="232" name="Google Shape;232;p25"/>
          <p:cNvSpPr txBox="1"/>
          <p:nvPr/>
        </p:nvSpPr>
        <p:spPr>
          <a:xfrm>
            <a:off x="6321250" y="2749925"/>
            <a:ext cx="17397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UK 15 year olds questioned had been sent beheading videos</a:t>
            </a:r>
            <a:endParaRPr sz="950">
              <a:solidFill>
                <a:schemeClr val="lt1"/>
              </a:solidFill>
              <a:latin typeface="Epilogue"/>
              <a:ea typeface="Epilogue"/>
              <a:cs typeface="Epilogue"/>
              <a:sym typeface="Epilogue"/>
            </a:endParaRPr>
          </a:p>
        </p:txBody>
      </p:sp>
      <p:sp>
        <p:nvSpPr>
          <p:cNvPr id="233" name="Google Shape;233;p25"/>
          <p:cNvSpPr txBox="1"/>
          <p:nvPr/>
        </p:nvSpPr>
        <p:spPr>
          <a:xfrm>
            <a:off x="6321250" y="3924271"/>
            <a:ext cx="18267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girls and 50% of boys say they are sent unwanted explicit content</a:t>
            </a:r>
            <a:endParaRPr sz="950">
              <a:solidFill>
                <a:schemeClr val="lt1"/>
              </a:solidFill>
              <a:latin typeface="Epilogue"/>
              <a:ea typeface="Epilogue"/>
              <a:cs typeface="Epilogue"/>
              <a:sym typeface="Epilogue"/>
            </a:endParaRPr>
          </a:p>
        </p:txBody>
      </p:sp>
      <p:pic>
        <p:nvPicPr>
          <p:cNvPr id="234" name="Google Shape;234;p25"/>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a:off x="5080601" y="3682825"/>
            <a:ext cx="3486848" cy="115500"/>
          </a:xfrm>
          <a:prstGeom prst="rect">
            <a:avLst/>
          </a:prstGeom>
          <a:noFill/>
          <a:ln>
            <a:noFill/>
          </a:ln>
        </p:spPr>
      </p:pic>
      <p:sp>
        <p:nvSpPr>
          <p:cNvPr id="235" name="Google Shape;235;p25"/>
          <p:cNvSpPr txBox="1"/>
          <p:nvPr/>
        </p:nvSpPr>
        <p:spPr>
          <a:xfrm>
            <a:off x="6321246" y="3324772"/>
            <a:ext cx="1903800" cy="254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Digital Childhoods, children’s commissioner report, 2022</a:t>
            </a:r>
            <a:endParaRPr sz="700">
              <a:solidFill>
                <a:schemeClr val="lt1"/>
              </a:solidFill>
              <a:latin typeface="Roboto Mono Medium"/>
              <a:ea typeface="Roboto Mono Medium"/>
              <a:cs typeface="Roboto Mono Medium"/>
              <a:sym typeface="Roboto Mono Medium"/>
            </a:endParaRPr>
          </a:p>
        </p:txBody>
      </p:sp>
      <p:sp>
        <p:nvSpPr>
          <p:cNvPr id="236" name="Google Shape;236;p25"/>
          <p:cNvSpPr txBox="1"/>
          <p:nvPr/>
        </p:nvSpPr>
        <p:spPr>
          <a:xfrm>
            <a:off x="6321249" y="4510900"/>
            <a:ext cx="1464900" cy="254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Ofsted review of sexual abuse in schools, 2021</a:t>
            </a:r>
            <a:endParaRPr sz="700">
              <a:solidFill>
                <a:schemeClr val="lt1"/>
              </a:solidFill>
              <a:latin typeface="Roboto Mono Medium"/>
              <a:ea typeface="Roboto Mono Medium"/>
              <a:cs typeface="Roboto Mono Medium"/>
              <a:sym typeface="Roboto Mono Medium"/>
            </a:endParaRPr>
          </a:p>
        </p:txBody>
      </p:sp>
      <p:pic>
        <p:nvPicPr>
          <p:cNvPr id="237" name="Google Shape;237;p2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238" name="Google Shape;238;p25"/>
          <p:cNvSpPr txBox="1"/>
          <p:nvPr/>
        </p:nvSpPr>
        <p:spPr>
          <a:xfrm>
            <a:off x="633824" y="2840650"/>
            <a:ext cx="28404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00353F"/>
              </a:buClr>
              <a:buSzPts val="2300"/>
              <a:buFont typeface="Arial"/>
              <a:buNone/>
            </a:pPr>
            <a:r>
              <a:rPr lang="en-GB" sz="1200" b="1">
                <a:solidFill>
                  <a:srgbClr val="0E3B3B"/>
                </a:solidFill>
                <a:latin typeface="Freeman"/>
                <a:ea typeface="Freeman"/>
                <a:cs typeface="Freeman"/>
                <a:sym typeface="Freeman"/>
              </a:rPr>
              <a:t>The dangers of platforms like TikTok</a:t>
            </a:r>
            <a:endParaRPr sz="1200" b="1">
              <a:solidFill>
                <a:srgbClr val="0E3B3B"/>
              </a:solidFill>
              <a:latin typeface="Freeman"/>
              <a:ea typeface="Freeman"/>
              <a:cs typeface="Freeman"/>
              <a:sym typeface="Freeman"/>
            </a:endParaRPr>
          </a:p>
        </p:txBody>
      </p:sp>
      <p:pic>
        <p:nvPicPr>
          <p:cNvPr id="239" name="Google Shape;239;p2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728850" y="3205100"/>
            <a:ext cx="2650350" cy="14855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316"/>
        <p:cNvGrpSpPr/>
        <p:nvPr/>
      </p:nvGrpSpPr>
      <p:grpSpPr>
        <a:xfrm>
          <a:off x="0" y="0"/>
          <a:ext cx="0" cy="0"/>
          <a:chOff x="0" y="0"/>
          <a:chExt cx="0" cy="0"/>
        </a:xfrm>
      </p:grpSpPr>
      <p:sp>
        <p:nvSpPr>
          <p:cNvPr id="317" name="Google Shape;317;p30"/>
          <p:cNvSpPr txBox="1"/>
          <p:nvPr/>
        </p:nvSpPr>
        <p:spPr>
          <a:xfrm>
            <a:off x="1652400" y="1438525"/>
            <a:ext cx="5748600" cy="15006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3000">
                <a:solidFill>
                  <a:srgbClr val="0E3B3B"/>
                </a:solidFill>
                <a:latin typeface="Epilogue SemiBold"/>
                <a:ea typeface="Epilogue SemiBold"/>
                <a:cs typeface="Epilogue SemiBold"/>
                <a:sym typeface="Epilogue SemiBold"/>
              </a:rPr>
              <a:t>“We’ll look back in 20 years and be horrified by what our children were exposed to”</a:t>
            </a:r>
            <a:endParaRPr sz="3000">
              <a:solidFill>
                <a:srgbClr val="0E3B3B"/>
              </a:solidFill>
              <a:latin typeface="Epilogue SemiBold"/>
              <a:ea typeface="Epilogue SemiBold"/>
              <a:cs typeface="Epilogue SemiBold"/>
              <a:sym typeface="Epilogue SemiBold"/>
            </a:endParaRPr>
          </a:p>
        </p:txBody>
      </p:sp>
      <p:sp>
        <p:nvSpPr>
          <p:cNvPr id="318" name="Google Shape;318;p30"/>
          <p:cNvSpPr txBox="1"/>
          <p:nvPr/>
        </p:nvSpPr>
        <p:spPr>
          <a:xfrm>
            <a:off x="2569350" y="4515825"/>
            <a:ext cx="39147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Roboto Mono"/>
                <a:ea typeface="Roboto Mono"/>
                <a:cs typeface="Roboto Mono"/>
                <a:sym typeface="Roboto Mono"/>
              </a:rPr>
              <a:t>Dame Rachel de Souza</a:t>
            </a:r>
            <a:br>
              <a:rPr lang="en-GB" sz="1200">
                <a:solidFill>
                  <a:srgbClr val="0E3B3B"/>
                </a:solidFill>
                <a:latin typeface="Space Mono"/>
                <a:ea typeface="Space Mono"/>
                <a:cs typeface="Space Mono"/>
                <a:sym typeface="Space Mono"/>
              </a:rPr>
            </a:br>
            <a:r>
              <a:rPr lang="en-GB" sz="1200">
                <a:solidFill>
                  <a:srgbClr val="0E3B3B"/>
                </a:solidFill>
                <a:latin typeface="Roboto Mono"/>
                <a:ea typeface="Roboto Mono"/>
                <a:cs typeface="Roboto Mono"/>
                <a:sym typeface="Roboto Mono"/>
              </a:rPr>
              <a:t>Children’s Commissioner for England, 2022</a:t>
            </a:r>
            <a:endParaRPr sz="1200">
              <a:solidFill>
                <a:srgbClr val="0E3B3B"/>
              </a:solidFill>
              <a:latin typeface="Roboto Mono"/>
              <a:ea typeface="Roboto Mono"/>
              <a:cs typeface="Roboto Mono"/>
              <a:sym typeface="Roboto Mono"/>
            </a:endParaRPr>
          </a:p>
        </p:txBody>
      </p:sp>
      <p:pic>
        <p:nvPicPr>
          <p:cNvPr id="319" name="Google Shape;319;p3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142650" y="3626651"/>
            <a:ext cx="768251" cy="7682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243"/>
        <p:cNvGrpSpPr/>
        <p:nvPr/>
      </p:nvGrpSpPr>
      <p:grpSpPr>
        <a:xfrm>
          <a:off x="0" y="0"/>
          <a:ext cx="0" cy="0"/>
          <a:chOff x="0" y="0"/>
          <a:chExt cx="0" cy="0"/>
        </a:xfrm>
      </p:grpSpPr>
      <p:sp>
        <p:nvSpPr>
          <p:cNvPr id="244" name="Google Shape;244;p26"/>
          <p:cNvSpPr txBox="1"/>
          <p:nvPr/>
        </p:nvSpPr>
        <p:spPr>
          <a:xfrm>
            <a:off x="2285950" y="225258"/>
            <a:ext cx="45720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Smartphones are addictive by design</a:t>
            </a:r>
            <a:endParaRPr sz="3400" b="1">
              <a:solidFill>
                <a:srgbClr val="0E3B3B"/>
              </a:solidFill>
              <a:latin typeface="Freeman"/>
              <a:ea typeface="Freeman"/>
              <a:cs typeface="Freeman"/>
              <a:sym typeface="Freeman"/>
            </a:endParaRPr>
          </a:p>
        </p:txBody>
      </p:sp>
      <p:sp>
        <p:nvSpPr>
          <p:cNvPr id="245" name="Google Shape;245;p26"/>
          <p:cNvSpPr txBox="1"/>
          <p:nvPr/>
        </p:nvSpPr>
        <p:spPr>
          <a:xfrm>
            <a:off x="294825" y="1262654"/>
            <a:ext cx="3814200" cy="1116000"/>
          </a:xfrm>
          <a:prstGeom prst="rect">
            <a:avLst/>
          </a:prstGeom>
          <a:noFill/>
          <a:ln>
            <a:noFill/>
          </a:ln>
        </p:spPr>
        <p:txBody>
          <a:bodyPr spcFirstLastPara="1" wrap="square" lIns="19050" tIns="19050" rIns="19050" bIns="19050" anchor="ctr" anchorCtr="0">
            <a:spAutoFit/>
          </a:bodyPr>
          <a:lstStyle/>
          <a:p>
            <a:pPr marL="0" lvl="0" indent="0" algn="l" rtl="0">
              <a:lnSpc>
                <a:spcPct val="110000"/>
              </a:lnSpc>
              <a:spcBef>
                <a:spcPts val="0"/>
              </a:spcBef>
              <a:spcAft>
                <a:spcPts val="0"/>
              </a:spcAft>
              <a:buClr>
                <a:schemeClr val="dk1"/>
              </a:buClr>
              <a:buSzPts val="1100"/>
              <a:buFont typeface="Arial"/>
              <a:buNone/>
            </a:pPr>
            <a:r>
              <a:rPr lang="en-GB" sz="1000">
                <a:solidFill>
                  <a:srgbClr val="0E3B3B"/>
                </a:solidFill>
                <a:latin typeface="Epilogue"/>
                <a:ea typeface="Epilogue"/>
                <a:cs typeface="Epilogue"/>
                <a:sym typeface="Epilogue"/>
              </a:rPr>
              <a:t>Tech companies spend billions on making apps and devices as addictive as possible because ‘maximising engagement’ is the fundamental objective of their business model.</a:t>
            </a:r>
            <a:endParaRPr sz="1000">
              <a:solidFill>
                <a:srgbClr val="0E3B3B"/>
              </a:solidFill>
              <a:latin typeface="Epilogue"/>
              <a:ea typeface="Epilogue"/>
              <a:cs typeface="Epilogue"/>
              <a:sym typeface="Epilogue"/>
            </a:endParaRPr>
          </a:p>
          <a:p>
            <a:pPr marL="0" lvl="0" indent="0" algn="l" rtl="0">
              <a:lnSpc>
                <a:spcPct val="110000"/>
              </a:lnSpc>
              <a:spcBef>
                <a:spcPts val="600"/>
              </a:spcBef>
              <a:spcAft>
                <a:spcPts val="600"/>
              </a:spcAft>
              <a:buNone/>
            </a:pPr>
            <a:r>
              <a:rPr lang="en-GB" sz="1000">
                <a:solidFill>
                  <a:srgbClr val="0E3B3B"/>
                </a:solidFill>
                <a:latin typeface="Epilogue"/>
                <a:ea typeface="Epilogue"/>
                <a:cs typeface="Epilogue"/>
                <a:sym typeface="Epilogue"/>
              </a:rPr>
              <a:t>So it’s little wonder that many children are routinely ‘spending six, seven, eight hours a day on social media – often more’ (Ofcom, 2024).</a:t>
            </a:r>
            <a:endParaRPr sz="1000">
              <a:solidFill>
                <a:srgbClr val="0E3B3B"/>
              </a:solidFill>
              <a:latin typeface="Epilogue"/>
              <a:ea typeface="Epilogue"/>
              <a:cs typeface="Epilogue"/>
              <a:sym typeface="Epilogue"/>
            </a:endParaRPr>
          </a:p>
        </p:txBody>
      </p:sp>
      <p:sp>
        <p:nvSpPr>
          <p:cNvPr id="246" name="Google Shape;246;p26"/>
          <p:cNvSpPr/>
          <p:nvPr/>
        </p:nvSpPr>
        <p:spPr>
          <a:xfrm>
            <a:off x="294825" y="2649225"/>
            <a:ext cx="3518400" cy="22800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47" name="Google Shape;247;p26"/>
          <p:cNvSpPr/>
          <p:nvPr/>
        </p:nvSpPr>
        <p:spPr>
          <a:xfrm>
            <a:off x="4791275" y="1298825"/>
            <a:ext cx="4032600" cy="3630600"/>
          </a:xfrm>
          <a:prstGeom prst="roundRect">
            <a:avLst>
              <a:gd name="adj" fmla="val 10851"/>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48" name="Google Shape;248;p26"/>
          <p:cNvSpPr txBox="1"/>
          <p:nvPr/>
        </p:nvSpPr>
        <p:spPr>
          <a:xfrm>
            <a:off x="5044853" y="1567650"/>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46</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sp>
        <p:nvSpPr>
          <p:cNvPr id="249" name="Google Shape;249;p26"/>
          <p:cNvSpPr txBox="1"/>
          <p:nvPr/>
        </p:nvSpPr>
        <p:spPr>
          <a:xfrm>
            <a:off x="6321300" y="1539275"/>
            <a:ext cx="15444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teens say they use the their phones “almost constantly”</a:t>
            </a:r>
            <a:endParaRPr sz="950">
              <a:solidFill>
                <a:schemeClr val="lt1"/>
              </a:solidFill>
              <a:latin typeface="Epilogue"/>
              <a:ea typeface="Epilogue"/>
              <a:cs typeface="Epilogue"/>
              <a:sym typeface="Epilogue"/>
            </a:endParaRPr>
          </a:p>
        </p:txBody>
      </p:sp>
      <p:sp>
        <p:nvSpPr>
          <p:cNvPr id="250" name="Google Shape;250;p26"/>
          <p:cNvSpPr txBox="1"/>
          <p:nvPr/>
        </p:nvSpPr>
        <p:spPr>
          <a:xfrm>
            <a:off x="6321300" y="2147496"/>
            <a:ext cx="18267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Pew Research Centre, Aug 2022</a:t>
            </a:r>
            <a:endParaRPr sz="700">
              <a:solidFill>
                <a:schemeClr val="lt1"/>
              </a:solidFill>
              <a:latin typeface="Roboto Mono Medium"/>
              <a:ea typeface="Roboto Mono Medium"/>
              <a:cs typeface="Roboto Mono Medium"/>
              <a:sym typeface="Roboto Mono Medium"/>
            </a:endParaRPr>
          </a:p>
        </p:txBody>
      </p:sp>
      <p:sp>
        <p:nvSpPr>
          <p:cNvPr id="251" name="Google Shape;251;p26"/>
          <p:cNvSpPr txBox="1"/>
          <p:nvPr/>
        </p:nvSpPr>
        <p:spPr>
          <a:xfrm>
            <a:off x="5044845" y="2792909"/>
            <a:ext cx="18267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29</a:t>
            </a:r>
            <a:r>
              <a:rPr lang="en-GB" sz="2000" b="1">
                <a:solidFill>
                  <a:srgbClr val="CEFFA8"/>
                </a:solidFill>
                <a:latin typeface="Freeman"/>
                <a:ea typeface="Freeman"/>
                <a:cs typeface="Freeman"/>
                <a:sym typeface="Freeman"/>
              </a:rPr>
              <a:t>hrs</a:t>
            </a:r>
            <a:endParaRPr sz="4400" b="1">
              <a:solidFill>
                <a:srgbClr val="CEFFA8"/>
              </a:solidFill>
              <a:latin typeface="Freeman"/>
              <a:ea typeface="Freeman"/>
              <a:cs typeface="Freeman"/>
              <a:sym typeface="Freeman"/>
            </a:endParaRPr>
          </a:p>
        </p:txBody>
      </p:sp>
      <p:sp>
        <p:nvSpPr>
          <p:cNvPr id="252" name="Google Shape;252;p26"/>
          <p:cNvSpPr txBox="1"/>
          <p:nvPr/>
        </p:nvSpPr>
        <p:spPr>
          <a:xfrm>
            <a:off x="5049625" y="3924271"/>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2</a:t>
            </a:r>
            <a:r>
              <a:rPr lang="en-GB" sz="3000" b="1">
                <a:solidFill>
                  <a:srgbClr val="CEFFA8"/>
                </a:solidFill>
                <a:latin typeface="Freeman"/>
                <a:ea typeface="Freeman"/>
                <a:cs typeface="Freeman"/>
                <a:sym typeface="Freeman"/>
              </a:rPr>
              <a:t>in</a:t>
            </a:r>
            <a:r>
              <a:rPr lang="en-GB" sz="4400" b="1">
                <a:solidFill>
                  <a:srgbClr val="CEFFA8"/>
                </a:solidFill>
                <a:latin typeface="Freeman"/>
                <a:ea typeface="Freeman"/>
                <a:cs typeface="Freeman"/>
                <a:sym typeface="Freeman"/>
              </a:rPr>
              <a:t>3</a:t>
            </a:r>
            <a:endParaRPr sz="4400" b="1">
              <a:solidFill>
                <a:srgbClr val="CEFFA8"/>
              </a:solidFill>
              <a:latin typeface="Freeman"/>
              <a:ea typeface="Freeman"/>
              <a:cs typeface="Freeman"/>
              <a:sym typeface="Freeman"/>
            </a:endParaRPr>
          </a:p>
        </p:txBody>
      </p:sp>
      <p:pic>
        <p:nvPicPr>
          <p:cNvPr id="253" name="Google Shape;253;p26"/>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rot="10800000">
            <a:off x="5080651" y="2462300"/>
            <a:ext cx="3518397" cy="115500"/>
          </a:xfrm>
          <a:prstGeom prst="rect">
            <a:avLst/>
          </a:prstGeom>
          <a:noFill/>
          <a:ln>
            <a:noFill/>
          </a:ln>
        </p:spPr>
      </p:pic>
      <p:sp>
        <p:nvSpPr>
          <p:cNvPr id="254" name="Google Shape;254;p26"/>
          <p:cNvSpPr txBox="1"/>
          <p:nvPr/>
        </p:nvSpPr>
        <p:spPr>
          <a:xfrm>
            <a:off x="6321300" y="2749925"/>
            <a:ext cx="17397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Per week is the average British 12-year-old now spends on their smartphone</a:t>
            </a:r>
            <a:endParaRPr sz="950">
              <a:solidFill>
                <a:schemeClr val="lt1"/>
              </a:solidFill>
              <a:latin typeface="Epilogue"/>
              <a:ea typeface="Epilogue"/>
              <a:cs typeface="Epilogue"/>
              <a:sym typeface="Epilogue"/>
            </a:endParaRPr>
          </a:p>
        </p:txBody>
      </p:sp>
      <p:sp>
        <p:nvSpPr>
          <p:cNvPr id="255" name="Google Shape;255;p26"/>
          <p:cNvSpPr txBox="1"/>
          <p:nvPr/>
        </p:nvSpPr>
        <p:spPr>
          <a:xfrm>
            <a:off x="6321300" y="3924271"/>
            <a:ext cx="18267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11-17 year olds ‘often’ or ‘sometimes’  find it difficult to put down their phone</a:t>
            </a:r>
            <a:endParaRPr sz="950">
              <a:solidFill>
                <a:schemeClr val="lt1"/>
              </a:solidFill>
              <a:latin typeface="Epilogue"/>
              <a:ea typeface="Epilogue"/>
              <a:cs typeface="Epilogue"/>
              <a:sym typeface="Epilogue"/>
            </a:endParaRPr>
          </a:p>
        </p:txBody>
      </p:sp>
      <p:pic>
        <p:nvPicPr>
          <p:cNvPr id="256" name="Google Shape;256;p26"/>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a:off x="5080651" y="3682825"/>
            <a:ext cx="3518397" cy="115500"/>
          </a:xfrm>
          <a:prstGeom prst="rect">
            <a:avLst/>
          </a:prstGeom>
          <a:noFill/>
          <a:ln>
            <a:noFill/>
          </a:ln>
        </p:spPr>
      </p:pic>
      <p:sp>
        <p:nvSpPr>
          <p:cNvPr id="257" name="Google Shape;257;p26"/>
          <p:cNvSpPr txBox="1"/>
          <p:nvPr/>
        </p:nvSpPr>
        <p:spPr>
          <a:xfrm>
            <a:off x="6321296" y="3324772"/>
            <a:ext cx="19038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Childwise Monitor Report, 2021</a:t>
            </a:r>
            <a:endParaRPr sz="700">
              <a:solidFill>
                <a:schemeClr val="lt1"/>
              </a:solidFill>
              <a:latin typeface="Roboto Mono Medium"/>
              <a:ea typeface="Roboto Mono Medium"/>
              <a:cs typeface="Roboto Mono Medium"/>
              <a:sym typeface="Roboto Mono Medium"/>
            </a:endParaRPr>
          </a:p>
        </p:txBody>
      </p:sp>
      <p:sp>
        <p:nvSpPr>
          <p:cNvPr id="258" name="Google Shape;258;p26"/>
          <p:cNvSpPr txBox="1"/>
          <p:nvPr/>
        </p:nvSpPr>
        <p:spPr>
          <a:xfrm>
            <a:off x="6321299" y="4510900"/>
            <a:ext cx="14649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Common Sense Media, 2023</a:t>
            </a:r>
            <a:endParaRPr sz="700">
              <a:solidFill>
                <a:schemeClr val="lt1"/>
              </a:solidFill>
              <a:latin typeface="Roboto Mono Medium"/>
              <a:ea typeface="Roboto Mono Medium"/>
              <a:cs typeface="Roboto Mono Medium"/>
              <a:sym typeface="Roboto Mono Medium"/>
            </a:endParaRPr>
          </a:p>
        </p:txBody>
      </p:sp>
      <p:pic>
        <p:nvPicPr>
          <p:cNvPr id="259" name="Google Shape;259;p2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260" name="Google Shape;260;p26"/>
          <p:cNvSpPr txBox="1"/>
          <p:nvPr/>
        </p:nvSpPr>
        <p:spPr>
          <a:xfrm>
            <a:off x="633824" y="2840650"/>
            <a:ext cx="28404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00353F"/>
              </a:buClr>
              <a:buSzPts val="2300"/>
              <a:buFont typeface="Arial"/>
              <a:buNone/>
            </a:pPr>
            <a:r>
              <a:rPr lang="en-GB" sz="1200" b="1">
                <a:solidFill>
                  <a:srgbClr val="0E3B3B"/>
                </a:solidFill>
                <a:latin typeface="Freeman"/>
                <a:ea typeface="Freeman"/>
                <a:cs typeface="Freeman"/>
                <a:sym typeface="Freeman"/>
              </a:rPr>
              <a:t>Time spent on phones is only going up</a:t>
            </a:r>
            <a:endParaRPr sz="1200" b="1">
              <a:solidFill>
                <a:srgbClr val="0E3B3B"/>
              </a:solidFill>
              <a:latin typeface="Freeman"/>
              <a:ea typeface="Freeman"/>
              <a:cs typeface="Freeman"/>
              <a:sym typeface="Freeman"/>
            </a:endParaRPr>
          </a:p>
          <a:p>
            <a:pPr marL="0" marR="0" lvl="0" indent="0" algn="l" rtl="0">
              <a:lnSpc>
                <a:spcPct val="100000"/>
              </a:lnSpc>
              <a:spcBef>
                <a:spcPts val="0"/>
              </a:spcBef>
              <a:spcAft>
                <a:spcPts val="0"/>
              </a:spcAft>
              <a:buClr>
                <a:srgbClr val="00353F"/>
              </a:buClr>
              <a:buSzPts val="2300"/>
              <a:buFont typeface="Arial"/>
              <a:buNone/>
            </a:pPr>
            <a:endParaRPr sz="1200" b="1">
              <a:solidFill>
                <a:srgbClr val="0E3B3B"/>
              </a:solidFill>
              <a:latin typeface="Freeman"/>
              <a:ea typeface="Freeman"/>
              <a:cs typeface="Freeman"/>
              <a:sym typeface="Freeman"/>
            </a:endParaRPr>
          </a:p>
        </p:txBody>
      </p:sp>
      <p:pic>
        <p:nvPicPr>
          <p:cNvPr id="261" name="Google Shape;261;p2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872475" y="3174850"/>
            <a:ext cx="2363101" cy="1553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345"/>
        <p:cNvGrpSpPr/>
        <p:nvPr/>
      </p:nvGrpSpPr>
      <p:grpSpPr>
        <a:xfrm>
          <a:off x="0" y="0"/>
          <a:ext cx="0" cy="0"/>
          <a:chOff x="0" y="0"/>
          <a:chExt cx="0" cy="0"/>
        </a:xfrm>
      </p:grpSpPr>
      <p:sp>
        <p:nvSpPr>
          <p:cNvPr id="346" name="Google Shape;346;p32"/>
          <p:cNvSpPr txBox="1"/>
          <p:nvPr/>
        </p:nvSpPr>
        <p:spPr>
          <a:xfrm>
            <a:off x="771150" y="994475"/>
            <a:ext cx="7511400" cy="23781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3000">
                <a:solidFill>
                  <a:srgbClr val="0E3B3B"/>
                </a:solidFill>
                <a:latin typeface="Epilogue SemiBold"/>
                <a:ea typeface="Epilogue SemiBold"/>
                <a:cs typeface="Epilogue SemiBold"/>
                <a:sym typeface="Epilogue SemiBold"/>
              </a:rPr>
              <a:t>“Behind every screen on your phone, a thousand engineers have worked to make it maximally addicting. Children are particularly susceptible to this kind of manipulative design.”</a:t>
            </a:r>
            <a:endParaRPr sz="3000">
              <a:solidFill>
                <a:srgbClr val="0E3B3B"/>
              </a:solidFill>
              <a:latin typeface="Epilogue SemiBold"/>
              <a:ea typeface="Epilogue SemiBold"/>
              <a:cs typeface="Epilogue SemiBold"/>
              <a:sym typeface="Epilogue SemiBold"/>
            </a:endParaRPr>
          </a:p>
        </p:txBody>
      </p:sp>
      <p:sp>
        <p:nvSpPr>
          <p:cNvPr id="347" name="Google Shape;347;p32"/>
          <p:cNvSpPr txBox="1"/>
          <p:nvPr/>
        </p:nvSpPr>
        <p:spPr>
          <a:xfrm>
            <a:off x="2048625" y="4515825"/>
            <a:ext cx="49560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Roboto Mono"/>
                <a:ea typeface="Roboto Mono"/>
                <a:cs typeface="Roboto Mono"/>
                <a:sym typeface="Roboto Mono"/>
              </a:rPr>
              <a:t>Aza Raskin</a:t>
            </a:r>
            <a:br>
              <a:rPr lang="en-GB" sz="1200">
                <a:solidFill>
                  <a:srgbClr val="0E3B3B"/>
                </a:solidFill>
                <a:latin typeface="Roboto Mono Medium"/>
                <a:ea typeface="Roboto Mono Medium"/>
                <a:cs typeface="Roboto Mono Medium"/>
                <a:sym typeface="Roboto Mono Medium"/>
              </a:rPr>
            </a:br>
            <a:r>
              <a:rPr lang="en-GB" sz="1200">
                <a:solidFill>
                  <a:srgbClr val="0E3B3B"/>
                </a:solidFill>
                <a:latin typeface="Roboto Mono"/>
                <a:ea typeface="Roboto Mono"/>
                <a:cs typeface="Roboto Mono"/>
                <a:sym typeface="Roboto Mono"/>
              </a:rPr>
              <a:t>Co-inventor of ‘infinite scroll’, turned campaigner</a:t>
            </a:r>
            <a:endParaRPr sz="1200">
              <a:solidFill>
                <a:srgbClr val="0E3B3B"/>
              </a:solidFill>
              <a:latin typeface="Roboto Mono"/>
              <a:ea typeface="Roboto Mono"/>
              <a:cs typeface="Roboto Mono"/>
              <a:sym typeface="Roboto Mono"/>
            </a:endParaRPr>
          </a:p>
        </p:txBody>
      </p:sp>
      <p:pic>
        <p:nvPicPr>
          <p:cNvPr id="348" name="Google Shape;348;p3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142650" y="3626649"/>
            <a:ext cx="768251" cy="76825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265"/>
        <p:cNvGrpSpPr/>
        <p:nvPr/>
      </p:nvGrpSpPr>
      <p:grpSpPr>
        <a:xfrm>
          <a:off x="0" y="0"/>
          <a:ext cx="0" cy="0"/>
          <a:chOff x="0" y="0"/>
          <a:chExt cx="0" cy="0"/>
        </a:xfrm>
      </p:grpSpPr>
      <p:sp>
        <p:nvSpPr>
          <p:cNvPr id="266" name="Google Shape;266;p27"/>
          <p:cNvSpPr txBox="1"/>
          <p:nvPr/>
        </p:nvSpPr>
        <p:spPr>
          <a:xfrm>
            <a:off x="2285950" y="225258"/>
            <a:ext cx="45720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Smartphones are changing childhood</a:t>
            </a:r>
            <a:endParaRPr sz="3400" b="1">
              <a:solidFill>
                <a:srgbClr val="0E3B3B"/>
              </a:solidFill>
              <a:latin typeface="Freeman"/>
              <a:ea typeface="Freeman"/>
              <a:cs typeface="Freeman"/>
              <a:sym typeface="Freeman"/>
            </a:endParaRPr>
          </a:p>
        </p:txBody>
      </p:sp>
      <p:sp>
        <p:nvSpPr>
          <p:cNvPr id="267" name="Google Shape;267;p27"/>
          <p:cNvSpPr txBox="1"/>
          <p:nvPr/>
        </p:nvSpPr>
        <p:spPr>
          <a:xfrm>
            <a:off x="320650" y="1262654"/>
            <a:ext cx="3814200" cy="1285200"/>
          </a:xfrm>
          <a:prstGeom prst="rect">
            <a:avLst/>
          </a:prstGeom>
          <a:noFill/>
          <a:ln>
            <a:noFill/>
          </a:ln>
        </p:spPr>
        <p:txBody>
          <a:bodyPr spcFirstLastPara="1" wrap="square" lIns="19050" tIns="19050" rIns="19050" bIns="19050" anchor="ctr" anchorCtr="0">
            <a:spAutoFit/>
          </a:bodyPr>
          <a:lstStyle/>
          <a:p>
            <a:pPr marL="0" lvl="0" indent="0" algn="l" rtl="0">
              <a:lnSpc>
                <a:spcPct val="110000"/>
              </a:lnSpc>
              <a:spcBef>
                <a:spcPts val="0"/>
              </a:spcBef>
              <a:spcAft>
                <a:spcPts val="0"/>
              </a:spcAft>
              <a:buNone/>
            </a:pPr>
            <a:r>
              <a:rPr lang="en-GB" sz="1000">
                <a:solidFill>
                  <a:srgbClr val="0E3B3B"/>
                </a:solidFill>
                <a:latin typeface="Epilogue"/>
                <a:ea typeface="Epilogue"/>
                <a:cs typeface="Epilogue"/>
                <a:sym typeface="Epilogue"/>
              </a:rPr>
              <a:t>Smartphones are experience blockers, distracting children from engaging in the real world activities and connections that are crucial to healthy childhood development. </a:t>
            </a:r>
            <a:endParaRPr sz="1000">
              <a:solidFill>
                <a:srgbClr val="0E3B3B"/>
              </a:solidFill>
              <a:latin typeface="Epilogue"/>
              <a:ea typeface="Epilogue"/>
              <a:cs typeface="Epilogue"/>
              <a:sym typeface="Epilogue"/>
            </a:endParaRPr>
          </a:p>
          <a:p>
            <a:pPr marL="0" lvl="0" indent="0" algn="l" rtl="0">
              <a:lnSpc>
                <a:spcPct val="110000"/>
              </a:lnSpc>
              <a:spcBef>
                <a:spcPts val="600"/>
              </a:spcBef>
              <a:spcAft>
                <a:spcPts val="600"/>
              </a:spcAft>
              <a:buNone/>
            </a:pPr>
            <a:r>
              <a:rPr lang="en-GB" sz="1000">
                <a:solidFill>
                  <a:srgbClr val="0E3B3B"/>
                </a:solidFill>
                <a:latin typeface="Epilogue"/>
                <a:ea typeface="Epilogue"/>
                <a:cs typeface="Epilogue"/>
                <a:sym typeface="Epilogue"/>
              </a:rPr>
              <a:t>The opportunity cost to childhood is profound. The average UK 12 year-old now spends over four hours per day on their smartphone, displacing the kinds of activities that have shaped childhood for millennia.</a:t>
            </a:r>
            <a:endParaRPr sz="1000">
              <a:solidFill>
                <a:srgbClr val="0E3B3B"/>
              </a:solidFill>
              <a:latin typeface="Epilogue"/>
              <a:ea typeface="Epilogue"/>
              <a:cs typeface="Epilogue"/>
              <a:sym typeface="Epilogue"/>
            </a:endParaRPr>
          </a:p>
        </p:txBody>
      </p:sp>
      <p:sp>
        <p:nvSpPr>
          <p:cNvPr id="268" name="Google Shape;268;p27"/>
          <p:cNvSpPr/>
          <p:nvPr/>
        </p:nvSpPr>
        <p:spPr>
          <a:xfrm>
            <a:off x="320650" y="2709550"/>
            <a:ext cx="3518400" cy="2219700"/>
          </a:xfrm>
          <a:prstGeom prst="roundRect">
            <a:avLst>
              <a:gd name="adj" fmla="val 10851"/>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9" name="Google Shape;269;p27"/>
          <p:cNvSpPr/>
          <p:nvPr/>
        </p:nvSpPr>
        <p:spPr>
          <a:xfrm>
            <a:off x="4791275" y="1298825"/>
            <a:ext cx="4032600" cy="3630600"/>
          </a:xfrm>
          <a:prstGeom prst="roundRect">
            <a:avLst>
              <a:gd name="adj" fmla="val 10851"/>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0" name="Google Shape;270;p27"/>
          <p:cNvSpPr txBox="1"/>
          <p:nvPr/>
        </p:nvSpPr>
        <p:spPr>
          <a:xfrm>
            <a:off x="5044853" y="1567650"/>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43</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sp>
        <p:nvSpPr>
          <p:cNvPr id="271" name="Google Shape;271;p27"/>
          <p:cNvSpPr txBox="1"/>
          <p:nvPr/>
        </p:nvSpPr>
        <p:spPr>
          <a:xfrm>
            <a:off x="6321300" y="1539275"/>
            <a:ext cx="13854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of US teenagers waking minutes are spent on screens</a:t>
            </a:r>
            <a:endParaRPr sz="950">
              <a:solidFill>
                <a:schemeClr val="lt1"/>
              </a:solidFill>
              <a:latin typeface="Epilogue"/>
              <a:ea typeface="Epilogue"/>
              <a:cs typeface="Epilogue"/>
              <a:sym typeface="Epilogue"/>
            </a:endParaRPr>
          </a:p>
        </p:txBody>
      </p:sp>
      <p:sp>
        <p:nvSpPr>
          <p:cNvPr id="272" name="Google Shape;272;p27"/>
          <p:cNvSpPr txBox="1"/>
          <p:nvPr/>
        </p:nvSpPr>
        <p:spPr>
          <a:xfrm>
            <a:off x="6321306" y="2111325"/>
            <a:ext cx="20967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Gitnux Marketdata Report, Jan 2024</a:t>
            </a:r>
            <a:endParaRPr sz="700">
              <a:solidFill>
                <a:schemeClr val="lt1"/>
              </a:solidFill>
              <a:latin typeface="Roboto Mono Medium"/>
              <a:ea typeface="Roboto Mono Medium"/>
              <a:cs typeface="Roboto Mono Medium"/>
              <a:sym typeface="Roboto Mono Medium"/>
            </a:endParaRPr>
          </a:p>
        </p:txBody>
      </p:sp>
      <p:sp>
        <p:nvSpPr>
          <p:cNvPr id="273" name="Google Shape;273;p27"/>
          <p:cNvSpPr txBox="1"/>
          <p:nvPr/>
        </p:nvSpPr>
        <p:spPr>
          <a:xfrm>
            <a:off x="5044845" y="2713333"/>
            <a:ext cx="18267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30</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sp>
        <p:nvSpPr>
          <p:cNvPr id="274" name="Google Shape;274;p27"/>
          <p:cNvSpPr txBox="1"/>
          <p:nvPr/>
        </p:nvSpPr>
        <p:spPr>
          <a:xfrm>
            <a:off x="5049625" y="3924271"/>
            <a:ext cx="1026900" cy="580200"/>
          </a:xfrm>
          <a:prstGeom prst="rect">
            <a:avLst/>
          </a:prstGeom>
          <a:noFill/>
          <a:ln>
            <a:noFill/>
          </a:ln>
        </p:spPr>
        <p:txBody>
          <a:bodyPr spcFirstLastPara="1" wrap="square" lIns="19050" tIns="19050" rIns="19050" bIns="19050" anchor="ctr" anchorCtr="0">
            <a:spAutoFit/>
          </a:bodyPr>
          <a:lstStyle/>
          <a:p>
            <a:pPr marL="0" lvl="0" indent="0" algn="l" rtl="0">
              <a:lnSpc>
                <a:spcPct val="80000"/>
              </a:lnSpc>
              <a:spcBef>
                <a:spcPts val="0"/>
              </a:spcBef>
              <a:spcAft>
                <a:spcPts val="0"/>
              </a:spcAft>
              <a:buClr>
                <a:srgbClr val="00353F"/>
              </a:buClr>
              <a:buSzPts val="2300"/>
              <a:buFont typeface="Arial"/>
              <a:buNone/>
            </a:pPr>
            <a:r>
              <a:rPr lang="en-GB" sz="4400" b="1">
                <a:solidFill>
                  <a:srgbClr val="CEFFA8"/>
                </a:solidFill>
                <a:latin typeface="Freeman"/>
                <a:ea typeface="Freeman"/>
                <a:cs typeface="Freeman"/>
                <a:sym typeface="Freeman"/>
              </a:rPr>
              <a:t>65</a:t>
            </a:r>
            <a:r>
              <a:rPr lang="en-GB" sz="3000" b="1">
                <a:solidFill>
                  <a:srgbClr val="CEFFA8"/>
                </a:solidFill>
                <a:latin typeface="Freeman"/>
                <a:ea typeface="Freeman"/>
                <a:cs typeface="Freeman"/>
                <a:sym typeface="Freeman"/>
              </a:rPr>
              <a:t>%</a:t>
            </a:r>
            <a:endParaRPr sz="4400" b="1">
              <a:solidFill>
                <a:srgbClr val="CEFFA8"/>
              </a:solidFill>
              <a:latin typeface="Freeman"/>
              <a:ea typeface="Freeman"/>
              <a:cs typeface="Freeman"/>
              <a:sym typeface="Freeman"/>
            </a:endParaRPr>
          </a:p>
        </p:txBody>
      </p:sp>
      <p:pic>
        <p:nvPicPr>
          <p:cNvPr id="275" name="Google Shape;275;p27"/>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rot="10800000">
            <a:off x="5080651" y="2373050"/>
            <a:ext cx="3518397" cy="115500"/>
          </a:xfrm>
          <a:prstGeom prst="rect">
            <a:avLst/>
          </a:prstGeom>
          <a:noFill/>
          <a:ln>
            <a:noFill/>
          </a:ln>
        </p:spPr>
      </p:pic>
      <p:sp>
        <p:nvSpPr>
          <p:cNvPr id="276" name="Google Shape;276;p27"/>
          <p:cNvSpPr txBox="1"/>
          <p:nvPr/>
        </p:nvSpPr>
        <p:spPr>
          <a:xfrm>
            <a:off x="6321300" y="2670349"/>
            <a:ext cx="2210100" cy="6234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Since 1975, the daily average time children spend playing outdoors has fallen by 30%, while screen-based activities have risen 23%</a:t>
            </a:r>
            <a:endParaRPr sz="950">
              <a:solidFill>
                <a:schemeClr val="lt1"/>
              </a:solidFill>
              <a:latin typeface="Epilogue"/>
              <a:ea typeface="Epilogue"/>
              <a:cs typeface="Epilogue"/>
              <a:sym typeface="Epilogue"/>
            </a:endParaRPr>
          </a:p>
        </p:txBody>
      </p:sp>
      <p:sp>
        <p:nvSpPr>
          <p:cNvPr id="277" name="Google Shape;277;p27"/>
          <p:cNvSpPr txBox="1"/>
          <p:nvPr/>
        </p:nvSpPr>
        <p:spPr>
          <a:xfrm>
            <a:off x="6321300" y="3924275"/>
            <a:ext cx="2152200" cy="477300"/>
          </a:xfrm>
          <a:prstGeom prst="rect">
            <a:avLst/>
          </a:prstGeom>
          <a:noFill/>
          <a:ln>
            <a:noFill/>
          </a:ln>
        </p:spPr>
        <p:txBody>
          <a:bodyPr spcFirstLastPara="1" wrap="square" lIns="19050" tIns="19050" rIns="19050" bIns="19050" anchor="ctr" anchorCtr="0">
            <a:spAutoFit/>
          </a:bodyPr>
          <a:lstStyle/>
          <a:p>
            <a:pPr marL="0" lvl="0" indent="0" algn="l" rtl="0">
              <a:spcBef>
                <a:spcPts val="0"/>
              </a:spcBef>
              <a:spcAft>
                <a:spcPts val="1000"/>
              </a:spcAft>
              <a:buNone/>
            </a:pPr>
            <a:r>
              <a:rPr lang="en-GB" sz="950">
                <a:solidFill>
                  <a:schemeClr val="lt1"/>
                </a:solidFill>
                <a:latin typeface="Epilogue"/>
                <a:ea typeface="Epilogue"/>
                <a:cs typeface="Epilogue"/>
                <a:sym typeface="Epilogue"/>
              </a:rPr>
              <a:t>The daily average time that teenagers spend with friends has plummeted by 65% since 2010</a:t>
            </a:r>
            <a:endParaRPr sz="950">
              <a:solidFill>
                <a:schemeClr val="lt1"/>
              </a:solidFill>
              <a:latin typeface="Epilogue"/>
              <a:ea typeface="Epilogue"/>
              <a:cs typeface="Epilogue"/>
              <a:sym typeface="Epilogue"/>
            </a:endParaRPr>
          </a:p>
        </p:txBody>
      </p:sp>
      <p:pic>
        <p:nvPicPr>
          <p:cNvPr id="278" name="Google Shape;278;p27"/>
          <p:cNvPicPr preferRelativeResize="0"/>
          <p:nvPr/>
        </p:nvPicPr>
        <p:blipFill>
          <a:blip r:embed="rId3" cstate="email">
            <a:alphaModFix amt="90000"/>
            <a:extLst>
              <a:ext uri="{28A0092B-C50C-407E-A947-70E740481C1C}">
                <a14:useLocalDpi xmlns:a14="http://schemas.microsoft.com/office/drawing/2010/main"/>
              </a:ext>
            </a:extLst>
          </a:blip>
          <a:stretch>
            <a:fillRect/>
          </a:stretch>
        </p:blipFill>
        <p:spPr>
          <a:xfrm>
            <a:off x="5080651" y="3682825"/>
            <a:ext cx="3518397" cy="115500"/>
          </a:xfrm>
          <a:prstGeom prst="rect">
            <a:avLst/>
          </a:prstGeom>
          <a:noFill/>
          <a:ln>
            <a:noFill/>
          </a:ln>
        </p:spPr>
      </p:pic>
      <p:sp>
        <p:nvSpPr>
          <p:cNvPr id="279" name="Google Shape;279;p27"/>
          <p:cNvSpPr txBox="1"/>
          <p:nvPr/>
        </p:nvSpPr>
        <p:spPr>
          <a:xfrm>
            <a:off x="6321301" y="3375893"/>
            <a:ext cx="21852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Zach Rausch - Mullan 2019</a:t>
            </a:r>
            <a:endParaRPr sz="700">
              <a:solidFill>
                <a:schemeClr val="lt1"/>
              </a:solidFill>
              <a:latin typeface="Roboto Mono Medium"/>
              <a:ea typeface="Roboto Mono Medium"/>
              <a:cs typeface="Roboto Mono Medium"/>
              <a:sym typeface="Roboto Mono Medium"/>
            </a:endParaRPr>
          </a:p>
        </p:txBody>
      </p:sp>
      <p:sp>
        <p:nvSpPr>
          <p:cNvPr id="280" name="Google Shape;280;p27"/>
          <p:cNvSpPr txBox="1"/>
          <p:nvPr/>
        </p:nvSpPr>
        <p:spPr>
          <a:xfrm>
            <a:off x="6321305" y="4510900"/>
            <a:ext cx="1681200" cy="1461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1000"/>
              </a:spcAft>
              <a:buNone/>
            </a:pPr>
            <a:r>
              <a:rPr lang="en-GB" sz="700">
                <a:solidFill>
                  <a:schemeClr val="lt1"/>
                </a:solidFill>
                <a:latin typeface="Roboto Mono Medium"/>
                <a:ea typeface="Roboto Mono Medium"/>
                <a:cs typeface="Roboto Mono Medium"/>
                <a:sym typeface="Roboto Mono Medium"/>
              </a:rPr>
              <a:t>American Time Use Study</a:t>
            </a:r>
            <a:endParaRPr sz="700">
              <a:solidFill>
                <a:schemeClr val="lt1"/>
              </a:solidFill>
              <a:latin typeface="Roboto Mono Medium"/>
              <a:ea typeface="Roboto Mono Medium"/>
              <a:cs typeface="Roboto Mono Medium"/>
              <a:sym typeface="Roboto Mono Medium"/>
            </a:endParaRPr>
          </a:p>
        </p:txBody>
      </p:sp>
      <p:pic>
        <p:nvPicPr>
          <p:cNvPr id="281" name="Google Shape;281;p27"/>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282" name="Google Shape;282;p27"/>
          <p:cNvSpPr txBox="1"/>
          <p:nvPr/>
        </p:nvSpPr>
        <p:spPr>
          <a:xfrm>
            <a:off x="659649" y="2840650"/>
            <a:ext cx="2840400" cy="2232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00353F"/>
              </a:buClr>
              <a:buSzPts val="2300"/>
              <a:buFont typeface="Arial"/>
              <a:buNone/>
            </a:pPr>
            <a:r>
              <a:rPr lang="en-GB" sz="1200" b="1">
                <a:solidFill>
                  <a:srgbClr val="0E3B3B"/>
                </a:solidFill>
                <a:latin typeface="Freeman"/>
                <a:ea typeface="Freeman"/>
                <a:cs typeface="Freeman"/>
                <a:sym typeface="Freeman"/>
              </a:rPr>
              <a:t>Daily Avg Time with Friends (minutes)</a:t>
            </a:r>
            <a:endParaRPr sz="1200" b="1">
              <a:solidFill>
                <a:srgbClr val="0E3B3B"/>
              </a:solidFill>
              <a:latin typeface="Freeman"/>
              <a:ea typeface="Freeman"/>
              <a:cs typeface="Freeman"/>
              <a:sym typeface="Freeman"/>
            </a:endParaRPr>
          </a:p>
        </p:txBody>
      </p:sp>
      <p:pic>
        <p:nvPicPr>
          <p:cNvPr id="283" name="Google Shape;283;p27" descr="AGV_vUcNmXYqK7p_nUkkc8tqWKbsLDQUs4UUm1UB3nSvGHcQsO-i7loeBqgdmdhZXpRREqdVZnb6BrzzTCPd5NFdt2q87T46eft8VG-eyI3pAvhbykHjuTN5oBmjzgN_YuKFq860LkLlVDBgTgK9SASnqC3kmO3OtbNR=s2048.png"/>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79913" y="3147172"/>
            <a:ext cx="2295674" cy="168180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374"/>
        <p:cNvGrpSpPr/>
        <p:nvPr/>
      </p:nvGrpSpPr>
      <p:grpSpPr>
        <a:xfrm>
          <a:off x="0" y="0"/>
          <a:ext cx="0" cy="0"/>
          <a:chOff x="0" y="0"/>
          <a:chExt cx="0" cy="0"/>
        </a:xfrm>
      </p:grpSpPr>
      <p:sp>
        <p:nvSpPr>
          <p:cNvPr id="375" name="Google Shape;375;p34"/>
          <p:cNvSpPr txBox="1"/>
          <p:nvPr/>
        </p:nvSpPr>
        <p:spPr>
          <a:xfrm>
            <a:off x="994025" y="868625"/>
            <a:ext cx="7065900" cy="26412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2800">
                <a:solidFill>
                  <a:srgbClr val="0E3B3B"/>
                </a:solidFill>
                <a:latin typeface="Epilogue SemiBold"/>
                <a:ea typeface="Epilogue SemiBold"/>
                <a:cs typeface="Epilogue SemiBold"/>
                <a:sym typeface="Epilogue SemiBold"/>
              </a:rPr>
              <a:t>“When kids are on their phones all day, it’s not just what they're doing on the phone that matters — it’s what they’re not doing. They’re missing out on crucial experiences that help them grow into healthy adults.”</a:t>
            </a:r>
            <a:endParaRPr sz="2800">
              <a:solidFill>
                <a:srgbClr val="0E3B3B"/>
              </a:solidFill>
              <a:latin typeface="Epilogue SemiBold"/>
              <a:ea typeface="Epilogue SemiBold"/>
              <a:cs typeface="Epilogue SemiBold"/>
              <a:sym typeface="Epilogue SemiBold"/>
            </a:endParaRPr>
          </a:p>
        </p:txBody>
      </p:sp>
      <p:sp>
        <p:nvSpPr>
          <p:cNvPr id="376" name="Google Shape;376;p34"/>
          <p:cNvSpPr txBox="1"/>
          <p:nvPr/>
        </p:nvSpPr>
        <p:spPr>
          <a:xfrm>
            <a:off x="2048625" y="4515825"/>
            <a:ext cx="49560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b="1">
                <a:solidFill>
                  <a:srgbClr val="0E3B3B"/>
                </a:solidFill>
                <a:latin typeface="Roboto Mono"/>
                <a:ea typeface="Roboto Mono"/>
                <a:cs typeface="Roboto Mono"/>
                <a:sym typeface="Roboto Mono"/>
              </a:rPr>
              <a:t>Dr Jonathan Haidt</a:t>
            </a:r>
            <a:br>
              <a:rPr lang="en-GB" sz="1200">
                <a:solidFill>
                  <a:srgbClr val="0E3B3B"/>
                </a:solidFill>
                <a:latin typeface="Space Mono"/>
                <a:ea typeface="Space Mono"/>
                <a:cs typeface="Space Mono"/>
                <a:sym typeface="Space Mono"/>
              </a:rPr>
            </a:br>
            <a:r>
              <a:rPr lang="en-GB" sz="1200">
                <a:solidFill>
                  <a:srgbClr val="0E3B3B"/>
                </a:solidFill>
                <a:latin typeface="Roboto Mono"/>
                <a:ea typeface="Roboto Mono"/>
                <a:cs typeface="Roboto Mono"/>
                <a:sym typeface="Roboto Mono"/>
              </a:rPr>
              <a:t>Professor of Social Psychology, NYU</a:t>
            </a:r>
            <a:endParaRPr sz="1200">
              <a:solidFill>
                <a:srgbClr val="0E3B3B"/>
              </a:solidFill>
              <a:latin typeface="Roboto Mono"/>
              <a:ea typeface="Roboto Mono"/>
              <a:cs typeface="Roboto Mono"/>
              <a:sym typeface="Roboto Mono"/>
            </a:endParaRPr>
          </a:p>
        </p:txBody>
      </p:sp>
      <p:pic>
        <p:nvPicPr>
          <p:cNvPr id="377" name="Google Shape;377;p3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142650" y="3626649"/>
            <a:ext cx="768251" cy="76825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381"/>
        <p:cNvGrpSpPr/>
        <p:nvPr/>
      </p:nvGrpSpPr>
      <p:grpSpPr>
        <a:xfrm>
          <a:off x="0" y="0"/>
          <a:ext cx="0" cy="0"/>
          <a:chOff x="0" y="0"/>
          <a:chExt cx="0" cy="0"/>
        </a:xfrm>
      </p:grpSpPr>
      <p:sp>
        <p:nvSpPr>
          <p:cNvPr id="382" name="Google Shape;382;p35"/>
          <p:cNvSpPr/>
          <p:nvPr/>
        </p:nvSpPr>
        <p:spPr>
          <a:xfrm>
            <a:off x="2012850" y="4451525"/>
            <a:ext cx="5118600" cy="454200"/>
          </a:xfrm>
          <a:prstGeom prst="roundRect">
            <a:avLst>
              <a:gd name="adj" fmla="val 50000"/>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83" name="Google Shape;383;p35"/>
          <p:cNvSpPr txBox="1"/>
          <p:nvPr/>
        </p:nvSpPr>
        <p:spPr>
          <a:xfrm>
            <a:off x="2043000" y="4513175"/>
            <a:ext cx="5058000" cy="3309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1000">
                <a:solidFill>
                  <a:schemeClr val="lt1"/>
                </a:solidFill>
                <a:latin typeface="Roboto Mono SemiBold"/>
                <a:ea typeface="Roboto Mono SemiBold"/>
                <a:cs typeface="Roboto Mono SemiBold"/>
                <a:sym typeface="Roboto Mono SemiBold"/>
              </a:rPr>
              <a:t>Dr Susie Davies, founder of Papaya Parents, citing NHS DATA</a:t>
            </a:r>
            <a:endParaRPr sz="1000">
              <a:solidFill>
                <a:schemeClr val="lt1"/>
              </a:solidFill>
              <a:latin typeface="Roboto Mono SemiBold"/>
              <a:ea typeface="Roboto Mono SemiBold"/>
              <a:cs typeface="Roboto Mono SemiBold"/>
              <a:sym typeface="Roboto Mono SemiBold"/>
            </a:endParaRPr>
          </a:p>
        </p:txBody>
      </p:sp>
      <p:pic>
        <p:nvPicPr>
          <p:cNvPr id="384" name="Google Shape;384;p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26925" y="1094125"/>
            <a:ext cx="7690148" cy="2955250"/>
          </a:xfrm>
          <a:prstGeom prst="rect">
            <a:avLst/>
          </a:prstGeom>
          <a:noFill/>
          <a:ln>
            <a:noFill/>
          </a:ln>
        </p:spPr>
      </p:pic>
      <p:pic>
        <p:nvPicPr>
          <p:cNvPr id="385" name="Google Shape;385;p3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389"/>
        <p:cNvGrpSpPr/>
        <p:nvPr/>
      </p:nvGrpSpPr>
      <p:grpSpPr>
        <a:xfrm>
          <a:off x="0" y="0"/>
          <a:ext cx="0" cy="0"/>
          <a:chOff x="0" y="0"/>
          <a:chExt cx="0" cy="0"/>
        </a:xfrm>
      </p:grpSpPr>
      <p:sp>
        <p:nvSpPr>
          <p:cNvPr id="390" name="Google Shape;390;p36"/>
          <p:cNvSpPr txBox="1"/>
          <p:nvPr/>
        </p:nvSpPr>
        <p:spPr>
          <a:xfrm>
            <a:off x="1600125" y="297600"/>
            <a:ext cx="59439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Sadly, we could go on</a:t>
            </a:r>
            <a:endParaRPr sz="3400" b="1">
              <a:solidFill>
                <a:srgbClr val="0E3B3B"/>
              </a:solidFill>
              <a:latin typeface="Freeman"/>
              <a:ea typeface="Freeman"/>
              <a:cs typeface="Freeman"/>
              <a:sym typeface="Freeman"/>
            </a:endParaRPr>
          </a:p>
        </p:txBody>
      </p:sp>
      <p:sp>
        <p:nvSpPr>
          <p:cNvPr id="391" name="Google Shape;391;p36"/>
          <p:cNvSpPr/>
          <p:nvPr/>
        </p:nvSpPr>
        <p:spPr>
          <a:xfrm>
            <a:off x="3201800" y="1130875"/>
            <a:ext cx="2730600" cy="1739700"/>
          </a:xfrm>
          <a:prstGeom prst="roundRect">
            <a:avLst>
              <a:gd name="adj" fmla="val 10851"/>
            </a:avLst>
          </a:prstGeom>
          <a:solidFill>
            <a:srgbClr val="E8E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2" name="Google Shape;392;p36"/>
          <p:cNvSpPr/>
          <p:nvPr/>
        </p:nvSpPr>
        <p:spPr>
          <a:xfrm>
            <a:off x="3201800" y="3150908"/>
            <a:ext cx="2730600" cy="17397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3" name="Google Shape;393;p36"/>
          <p:cNvSpPr/>
          <p:nvPr/>
        </p:nvSpPr>
        <p:spPr>
          <a:xfrm>
            <a:off x="294825" y="1130875"/>
            <a:ext cx="2730600" cy="17397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4" name="Google Shape;394;p36"/>
          <p:cNvSpPr/>
          <p:nvPr/>
        </p:nvSpPr>
        <p:spPr>
          <a:xfrm>
            <a:off x="294825" y="3150908"/>
            <a:ext cx="2730600" cy="1739700"/>
          </a:xfrm>
          <a:prstGeom prst="roundRect">
            <a:avLst>
              <a:gd name="adj" fmla="val 10851"/>
            </a:avLst>
          </a:prstGeom>
          <a:solidFill>
            <a:srgbClr val="E8E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5" name="Google Shape;395;p36"/>
          <p:cNvSpPr/>
          <p:nvPr/>
        </p:nvSpPr>
        <p:spPr>
          <a:xfrm>
            <a:off x="6108775" y="1130875"/>
            <a:ext cx="2730600" cy="17397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6" name="Google Shape;396;p36"/>
          <p:cNvSpPr/>
          <p:nvPr/>
        </p:nvSpPr>
        <p:spPr>
          <a:xfrm>
            <a:off x="6108775" y="3150908"/>
            <a:ext cx="2730600" cy="1739700"/>
          </a:xfrm>
          <a:prstGeom prst="roundRect">
            <a:avLst>
              <a:gd name="adj" fmla="val 10851"/>
            </a:avLst>
          </a:prstGeom>
          <a:solidFill>
            <a:srgbClr val="E8E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97" name="Google Shape;397;p36"/>
          <p:cNvSpPr txBox="1"/>
          <p:nvPr/>
        </p:nvSpPr>
        <p:spPr>
          <a:xfrm>
            <a:off x="909975" y="1577949"/>
            <a:ext cx="15003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SLEEP</a:t>
            </a:r>
            <a:endParaRPr sz="1900" b="1">
              <a:solidFill>
                <a:srgbClr val="0E3B3B"/>
              </a:solidFill>
              <a:latin typeface="Freeman"/>
              <a:ea typeface="Freeman"/>
              <a:cs typeface="Freeman"/>
              <a:sym typeface="Freeman"/>
            </a:endParaRPr>
          </a:p>
        </p:txBody>
      </p:sp>
      <p:sp>
        <p:nvSpPr>
          <p:cNvPr id="398" name="Google Shape;398;p36"/>
          <p:cNvSpPr txBox="1"/>
          <p:nvPr/>
        </p:nvSpPr>
        <p:spPr>
          <a:xfrm>
            <a:off x="3816950" y="1577949"/>
            <a:ext cx="15003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BULLYING</a:t>
            </a:r>
            <a:endParaRPr sz="1900" b="1">
              <a:solidFill>
                <a:srgbClr val="0E3B3B"/>
              </a:solidFill>
              <a:latin typeface="Freeman"/>
              <a:ea typeface="Freeman"/>
              <a:cs typeface="Freeman"/>
              <a:sym typeface="Freeman"/>
            </a:endParaRPr>
          </a:p>
        </p:txBody>
      </p:sp>
      <p:sp>
        <p:nvSpPr>
          <p:cNvPr id="399" name="Google Shape;399;p36"/>
          <p:cNvSpPr txBox="1"/>
          <p:nvPr/>
        </p:nvSpPr>
        <p:spPr>
          <a:xfrm>
            <a:off x="6520550" y="1577946"/>
            <a:ext cx="19071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DISTRACTIONS</a:t>
            </a:r>
            <a:endParaRPr sz="1900" b="1">
              <a:solidFill>
                <a:srgbClr val="0E3B3B"/>
              </a:solidFill>
              <a:latin typeface="Freeman"/>
              <a:ea typeface="Freeman"/>
              <a:cs typeface="Freeman"/>
              <a:sym typeface="Freeman"/>
            </a:endParaRPr>
          </a:p>
        </p:txBody>
      </p:sp>
      <p:sp>
        <p:nvSpPr>
          <p:cNvPr id="400" name="Google Shape;400;p36"/>
          <p:cNvSpPr txBox="1"/>
          <p:nvPr/>
        </p:nvSpPr>
        <p:spPr>
          <a:xfrm>
            <a:off x="909975" y="3649070"/>
            <a:ext cx="15003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ARGUMENTS</a:t>
            </a:r>
            <a:endParaRPr sz="1900" b="1">
              <a:solidFill>
                <a:srgbClr val="0E3B3B"/>
              </a:solidFill>
              <a:latin typeface="Freeman"/>
              <a:ea typeface="Freeman"/>
              <a:cs typeface="Freeman"/>
              <a:sym typeface="Freeman"/>
            </a:endParaRPr>
          </a:p>
        </p:txBody>
      </p:sp>
      <p:sp>
        <p:nvSpPr>
          <p:cNvPr id="401" name="Google Shape;401;p36"/>
          <p:cNvSpPr txBox="1"/>
          <p:nvPr/>
        </p:nvSpPr>
        <p:spPr>
          <a:xfrm>
            <a:off x="3816950" y="3649070"/>
            <a:ext cx="15003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ROAD SAFETY</a:t>
            </a:r>
            <a:endParaRPr sz="1900" b="1">
              <a:solidFill>
                <a:srgbClr val="0E3B3B"/>
              </a:solidFill>
              <a:latin typeface="Freeman"/>
              <a:ea typeface="Freeman"/>
              <a:cs typeface="Freeman"/>
              <a:sym typeface="Freeman"/>
            </a:endParaRPr>
          </a:p>
        </p:txBody>
      </p:sp>
      <p:sp>
        <p:nvSpPr>
          <p:cNvPr id="402" name="Google Shape;402;p36"/>
          <p:cNvSpPr txBox="1"/>
          <p:nvPr/>
        </p:nvSpPr>
        <p:spPr>
          <a:xfrm>
            <a:off x="6723924" y="3649070"/>
            <a:ext cx="1500300" cy="2724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900" b="1">
                <a:solidFill>
                  <a:srgbClr val="0E3B3B"/>
                </a:solidFill>
                <a:latin typeface="Freeman"/>
                <a:ea typeface="Freeman"/>
                <a:cs typeface="Freeman"/>
                <a:sym typeface="Freeman"/>
              </a:rPr>
              <a:t>CRIME</a:t>
            </a:r>
            <a:endParaRPr sz="1900" b="1">
              <a:solidFill>
                <a:srgbClr val="0E3B3B"/>
              </a:solidFill>
              <a:latin typeface="Freeman"/>
              <a:ea typeface="Freeman"/>
              <a:cs typeface="Freeman"/>
              <a:sym typeface="Freeman"/>
            </a:endParaRPr>
          </a:p>
        </p:txBody>
      </p:sp>
      <p:sp>
        <p:nvSpPr>
          <p:cNvPr id="403" name="Google Shape;403;p36"/>
          <p:cNvSpPr txBox="1"/>
          <p:nvPr/>
        </p:nvSpPr>
        <p:spPr>
          <a:xfrm>
            <a:off x="558200" y="1884754"/>
            <a:ext cx="2203800" cy="5925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Bedtime use of smartphones doubles children's risk of poor sleep</a:t>
            </a:r>
            <a:endParaRPr sz="1200">
              <a:solidFill>
                <a:srgbClr val="0E3B3B"/>
              </a:solidFill>
              <a:latin typeface="Epilogue"/>
              <a:ea typeface="Epilogue"/>
              <a:cs typeface="Epilogue"/>
              <a:sym typeface="Epilogue"/>
            </a:endParaRPr>
          </a:p>
        </p:txBody>
      </p:sp>
      <p:sp>
        <p:nvSpPr>
          <p:cNvPr id="404" name="Google Shape;404;p36"/>
          <p:cNvSpPr txBox="1"/>
          <p:nvPr/>
        </p:nvSpPr>
        <p:spPr>
          <a:xfrm>
            <a:off x="3633575" y="2011659"/>
            <a:ext cx="18672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84% of bullying now takes place on a device</a:t>
            </a:r>
            <a:endParaRPr sz="1200">
              <a:solidFill>
                <a:srgbClr val="0E3B3B"/>
              </a:solidFill>
              <a:latin typeface="Epilogue"/>
              <a:ea typeface="Epilogue"/>
              <a:cs typeface="Epilogue"/>
              <a:sym typeface="Epilogue"/>
            </a:endParaRPr>
          </a:p>
        </p:txBody>
      </p:sp>
      <p:sp>
        <p:nvSpPr>
          <p:cNvPr id="405" name="Google Shape;405;p36"/>
          <p:cNvSpPr txBox="1"/>
          <p:nvPr/>
        </p:nvSpPr>
        <p:spPr>
          <a:xfrm>
            <a:off x="6267674" y="1884754"/>
            <a:ext cx="2412900" cy="5925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On average teens are bombarded by 237 smartphone notifications a day</a:t>
            </a:r>
            <a:endParaRPr sz="1200">
              <a:solidFill>
                <a:srgbClr val="0E3B3B"/>
              </a:solidFill>
              <a:latin typeface="Epilogue"/>
              <a:ea typeface="Epilogue"/>
              <a:cs typeface="Epilogue"/>
              <a:sym typeface="Epilogue"/>
            </a:endParaRPr>
          </a:p>
        </p:txBody>
      </p:sp>
      <p:sp>
        <p:nvSpPr>
          <p:cNvPr id="406" name="Google Shape;406;p36"/>
          <p:cNvSpPr txBox="1"/>
          <p:nvPr/>
        </p:nvSpPr>
        <p:spPr>
          <a:xfrm>
            <a:off x="558200" y="3955839"/>
            <a:ext cx="2203800" cy="5925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55% of parents say their child’s smartphone use causes big family arguments</a:t>
            </a:r>
            <a:endParaRPr sz="1200">
              <a:solidFill>
                <a:srgbClr val="0E3B3B"/>
              </a:solidFill>
              <a:latin typeface="Epilogue"/>
              <a:ea typeface="Epilogue"/>
              <a:cs typeface="Epilogue"/>
              <a:sym typeface="Epilogue"/>
            </a:endParaRPr>
          </a:p>
        </p:txBody>
      </p:sp>
      <p:sp>
        <p:nvSpPr>
          <p:cNvPr id="407" name="Google Shape;407;p36"/>
          <p:cNvSpPr txBox="1"/>
          <p:nvPr/>
        </p:nvSpPr>
        <p:spPr>
          <a:xfrm>
            <a:off x="3465200" y="3955839"/>
            <a:ext cx="2203800" cy="5925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Mobile phone distraction is a major cause of road accidents involving children</a:t>
            </a:r>
            <a:endParaRPr sz="1200">
              <a:solidFill>
                <a:srgbClr val="0E3B3B"/>
              </a:solidFill>
              <a:latin typeface="Epilogue"/>
              <a:ea typeface="Epilogue"/>
              <a:cs typeface="Epilogue"/>
              <a:sym typeface="Epilogue"/>
            </a:endParaRPr>
          </a:p>
        </p:txBody>
      </p:sp>
      <p:sp>
        <p:nvSpPr>
          <p:cNvPr id="408" name="Google Shape;408;p36"/>
          <p:cNvSpPr txBox="1"/>
          <p:nvPr/>
        </p:nvSpPr>
        <p:spPr>
          <a:xfrm>
            <a:off x="6372199" y="3955839"/>
            <a:ext cx="2203800" cy="5925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rgbClr val="0E3B3B"/>
                </a:solidFill>
                <a:latin typeface="Epilogue"/>
                <a:ea typeface="Epilogue"/>
                <a:cs typeface="Epilogue"/>
                <a:sym typeface="Epilogue"/>
              </a:rPr>
              <a:t>500 children a day were mugged in 2020 in the UK, almost all for smartphones</a:t>
            </a:r>
            <a:endParaRPr sz="1200">
              <a:solidFill>
                <a:srgbClr val="0E3B3B"/>
              </a:solidFill>
              <a:latin typeface="Epilogue"/>
              <a:ea typeface="Epilogue"/>
              <a:cs typeface="Epilogue"/>
              <a:sym typeface="Epilogue"/>
            </a:endParaRPr>
          </a:p>
        </p:txBody>
      </p:sp>
      <p:sp>
        <p:nvSpPr>
          <p:cNvPr id="409" name="Google Shape;409;p36"/>
          <p:cNvSpPr txBox="1"/>
          <p:nvPr/>
        </p:nvSpPr>
        <p:spPr>
          <a:xfrm>
            <a:off x="835926" y="2588401"/>
            <a:ext cx="16485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Jama Paediatrics, 2016</a:t>
            </a:r>
            <a:endParaRPr sz="700">
              <a:solidFill>
                <a:srgbClr val="11363F"/>
              </a:solidFill>
              <a:latin typeface="Roboto Mono Medium"/>
              <a:ea typeface="Roboto Mono Medium"/>
              <a:cs typeface="Roboto Mono Medium"/>
              <a:sym typeface="Roboto Mono Medium"/>
            </a:endParaRPr>
          </a:p>
        </p:txBody>
      </p:sp>
      <p:sp>
        <p:nvSpPr>
          <p:cNvPr id="410" name="Google Shape;410;p36"/>
          <p:cNvSpPr txBox="1"/>
          <p:nvPr/>
        </p:nvSpPr>
        <p:spPr>
          <a:xfrm>
            <a:off x="1052835" y="4645035"/>
            <a:ext cx="12147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Ofcom, 2022</a:t>
            </a:r>
            <a:endParaRPr sz="700">
              <a:solidFill>
                <a:srgbClr val="11363F"/>
              </a:solidFill>
              <a:latin typeface="Roboto Mono Medium"/>
              <a:ea typeface="Roboto Mono Medium"/>
              <a:cs typeface="Roboto Mono Medium"/>
              <a:sym typeface="Roboto Mono Medium"/>
            </a:endParaRPr>
          </a:p>
        </p:txBody>
      </p:sp>
      <p:sp>
        <p:nvSpPr>
          <p:cNvPr id="411" name="Google Shape;411;p36"/>
          <p:cNvSpPr txBox="1"/>
          <p:nvPr/>
        </p:nvSpPr>
        <p:spPr>
          <a:xfrm>
            <a:off x="3578894" y="2588401"/>
            <a:ext cx="19764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CommonSense Media, 2023</a:t>
            </a:r>
            <a:endParaRPr sz="700">
              <a:solidFill>
                <a:srgbClr val="11363F"/>
              </a:solidFill>
              <a:latin typeface="Roboto Mono Medium"/>
              <a:ea typeface="Roboto Mono Medium"/>
              <a:cs typeface="Roboto Mono Medium"/>
              <a:sym typeface="Roboto Mono Medium"/>
            </a:endParaRPr>
          </a:p>
        </p:txBody>
      </p:sp>
      <p:sp>
        <p:nvSpPr>
          <p:cNvPr id="412" name="Google Shape;412;p36"/>
          <p:cNvSpPr txBox="1"/>
          <p:nvPr/>
        </p:nvSpPr>
        <p:spPr>
          <a:xfrm>
            <a:off x="3959760" y="4645015"/>
            <a:ext cx="12147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HMD, 2024</a:t>
            </a:r>
            <a:endParaRPr sz="700">
              <a:solidFill>
                <a:srgbClr val="11363F"/>
              </a:solidFill>
              <a:latin typeface="Roboto Mono Medium"/>
              <a:ea typeface="Roboto Mono Medium"/>
              <a:cs typeface="Roboto Mono Medium"/>
              <a:sym typeface="Roboto Mono Medium"/>
            </a:endParaRPr>
          </a:p>
        </p:txBody>
      </p:sp>
      <p:sp>
        <p:nvSpPr>
          <p:cNvPr id="413" name="Google Shape;413;p36"/>
          <p:cNvSpPr txBox="1"/>
          <p:nvPr/>
        </p:nvSpPr>
        <p:spPr>
          <a:xfrm>
            <a:off x="6866785" y="2588389"/>
            <a:ext cx="12147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LookUp</a:t>
            </a:r>
            <a:endParaRPr sz="700">
              <a:solidFill>
                <a:srgbClr val="11363F"/>
              </a:solidFill>
              <a:latin typeface="Roboto Mono Medium"/>
              <a:ea typeface="Roboto Mono Medium"/>
              <a:cs typeface="Roboto Mono Medium"/>
              <a:sym typeface="Roboto Mono Medium"/>
            </a:endParaRPr>
          </a:p>
        </p:txBody>
      </p:sp>
      <p:sp>
        <p:nvSpPr>
          <p:cNvPr id="414" name="Google Shape;414;p36"/>
          <p:cNvSpPr txBox="1"/>
          <p:nvPr/>
        </p:nvSpPr>
        <p:spPr>
          <a:xfrm>
            <a:off x="6886760" y="4645015"/>
            <a:ext cx="1214700" cy="1461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700">
                <a:solidFill>
                  <a:srgbClr val="11363F"/>
                </a:solidFill>
                <a:latin typeface="Roboto Mono Medium"/>
                <a:ea typeface="Roboto Mono Medium"/>
                <a:cs typeface="Roboto Mono Medium"/>
                <a:sym typeface="Roboto Mono Medium"/>
              </a:rPr>
              <a:t>ONS, 2020</a:t>
            </a:r>
            <a:endParaRPr sz="700">
              <a:solidFill>
                <a:srgbClr val="11363F"/>
              </a:solidFill>
              <a:latin typeface="Roboto Mono Medium"/>
              <a:ea typeface="Roboto Mono Medium"/>
              <a:cs typeface="Roboto Mono Medium"/>
              <a:sym typeface="Roboto Mono Medium"/>
            </a:endParaRPr>
          </a:p>
        </p:txBody>
      </p:sp>
      <p:pic>
        <p:nvPicPr>
          <p:cNvPr id="415" name="Google Shape;415;p3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pic>
        <p:nvPicPr>
          <p:cNvPr id="416" name="Google Shape;416;p3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7083260" y="884088"/>
            <a:ext cx="781730" cy="556425"/>
          </a:xfrm>
          <a:prstGeom prst="rect">
            <a:avLst/>
          </a:prstGeom>
          <a:noFill/>
          <a:ln>
            <a:noFill/>
          </a:ln>
        </p:spPr>
      </p:pic>
      <p:pic>
        <p:nvPicPr>
          <p:cNvPr id="417" name="Google Shape;417;p3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7069796" y="2969474"/>
            <a:ext cx="848608" cy="556425"/>
          </a:xfrm>
          <a:prstGeom prst="rect">
            <a:avLst/>
          </a:prstGeom>
          <a:noFill/>
          <a:ln>
            <a:noFill/>
          </a:ln>
        </p:spPr>
      </p:pic>
      <p:pic>
        <p:nvPicPr>
          <p:cNvPr id="418" name="Google Shape;418;p36"/>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4214907" y="860225"/>
            <a:ext cx="741860" cy="556425"/>
          </a:xfrm>
          <a:prstGeom prst="rect">
            <a:avLst/>
          </a:prstGeom>
          <a:noFill/>
          <a:ln>
            <a:noFill/>
          </a:ln>
        </p:spPr>
      </p:pic>
      <p:pic>
        <p:nvPicPr>
          <p:cNvPr id="419" name="Google Shape;419;p36"/>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4275628" y="2941450"/>
            <a:ext cx="596520" cy="592500"/>
          </a:xfrm>
          <a:prstGeom prst="rect">
            <a:avLst/>
          </a:prstGeom>
          <a:noFill/>
          <a:ln>
            <a:noFill/>
          </a:ln>
        </p:spPr>
      </p:pic>
      <p:pic>
        <p:nvPicPr>
          <p:cNvPr id="420" name="Google Shape;420;p36"/>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1262725" y="2943880"/>
            <a:ext cx="801675" cy="626595"/>
          </a:xfrm>
          <a:prstGeom prst="rect">
            <a:avLst/>
          </a:prstGeom>
          <a:noFill/>
          <a:ln>
            <a:noFill/>
          </a:ln>
        </p:spPr>
      </p:pic>
      <p:pic>
        <p:nvPicPr>
          <p:cNvPr id="421" name="Google Shape;421;p36"/>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1322066" y="862462"/>
            <a:ext cx="676068" cy="5564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425"/>
        <p:cNvGrpSpPr/>
        <p:nvPr/>
      </p:nvGrpSpPr>
      <p:grpSpPr>
        <a:xfrm>
          <a:off x="0" y="0"/>
          <a:ext cx="0" cy="0"/>
          <a:chOff x="0" y="0"/>
          <a:chExt cx="0" cy="0"/>
        </a:xfrm>
      </p:grpSpPr>
      <p:sp>
        <p:nvSpPr>
          <p:cNvPr id="426" name="Google Shape;426;p37"/>
          <p:cNvSpPr txBox="1"/>
          <p:nvPr/>
        </p:nvSpPr>
        <p:spPr>
          <a:xfrm>
            <a:off x="1178425" y="257920"/>
            <a:ext cx="6787200" cy="17133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It’s little wonder that many of the people who created this technology keep it away from their kids</a:t>
            </a:r>
            <a:endParaRPr sz="3400" b="1">
              <a:solidFill>
                <a:srgbClr val="0E3B3B"/>
              </a:solidFill>
              <a:latin typeface="Freeman"/>
              <a:ea typeface="Freeman"/>
              <a:cs typeface="Freeman"/>
              <a:sym typeface="Freeman"/>
            </a:endParaRPr>
          </a:p>
          <a:p>
            <a:pPr marL="0" marR="0" lvl="0" indent="0" algn="l" rtl="0">
              <a:lnSpc>
                <a:spcPct val="80000"/>
              </a:lnSpc>
              <a:spcBef>
                <a:spcPts val="0"/>
              </a:spcBef>
              <a:spcAft>
                <a:spcPts val="0"/>
              </a:spcAft>
              <a:buClr>
                <a:srgbClr val="00353F"/>
              </a:buClr>
              <a:buSzPts val="2300"/>
              <a:buFont typeface="Arial"/>
              <a:buNone/>
            </a:pPr>
            <a:endParaRPr sz="3400" b="1">
              <a:solidFill>
                <a:srgbClr val="0E3B3B"/>
              </a:solidFill>
              <a:latin typeface="Freeman"/>
              <a:ea typeface="Freeman"/>
              <a:cs typeface="Freeman"/>
              <a:sym typeface="Freeman"/>
            </a:endParaRPr>
          </a:p>
        </p:txBody>
      </p:sp>
      <p:pic>
        <p:nvPicPr>
          <p:cNvPr id="427" name="Google Shape;427;p3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pic>
        <p:nvPicPr>
          <p:cNvPr id="428" name="Google Shape;428;p37"/>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6520901" y="1770725"/>
            <a:ext cx="2297124" cy="2946223"/>
          </a:xfrm>
          <a:prstGeom prst="rect">
            <a:avLst/>
          </a:prstGeom>
          <a:noFill/>
          <a:ln>
            <a:noFill/>
          </a:ln>
        </p:spPr>
      </p:pic>
      <p:pic>
        <p:nvPicPr>
          <p:cNvPr id="429" name="Google Shape;429;p37"/>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3269241" y="1770725"/>
            <a:ext cx="2691907" cy="2946225"/>
          </a:xfrm>
          <a:prstGeom prst="rect">
            <a:avLst/>
          </a:prstGeom>
          <a:noFill/>
          <a:ln>
            <a:noFill/>
          </a:ln>
        </p:spPr>
      </p:pic>
      <p:pic>
        <p:nvPicPr>
          <p:cNvPr id="430" name="Google Shape;430;p37"/>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402525" y="1770725"/>
            <a:ext cx="2510054" cy="294622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34"/>
        <p:cNvGrpSpPr/>
        <p:nvPr/>
      </p:nvGrpSpPr>
      <p:grpSpPr>
        <a:xfrm>
          <a:off x="0" y="0"/>
          <a:ext cx="0" cy="0"/>
          <a:chOff x="0" y="0"/>
          <a:chExt cx="0" cy="0"/>
        </a:xfrm>
      </p:grpSpPr>
      <p:pic>
        <p:nvPicPr>
          <p:cNvPr id="435" name="Google Shape;435;p3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812554" y="2784573"/>
            <a:ext cx="4268799" cy="863050"/>
          </a:xfrm>
          <a:prstGeom prst="rect">
            <a:avLst/>
          </a:prstGeom>
          <a:noFill/>
          <a:ln>
            <a:noFill/>
          </a:ln>
        </p:spPr>
      </p:pic>
      <p:sp>
        <p:nvSpPr>
          <p:cNvPr id="436" name="Google Shape;436;p38"/>
          <p:cNvSpPr txBox="1"/>
          <p:nvPr/>
        </p:nvSpPr>
        <p:spPr>
          <a:xfrm>
            <a:off x="802125" y="1570855"/>
            <a:ext cx="7539600" cy="20886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7400" b="1">
                <a:solidFill>
                  <a:srgbClr val="0E3B3B"/>
                </a:solidFill>
                <a:latin typeface="Freeman"/>
                <a:ea typeface="Freeman"/>
                <a:cs typeface="Freeman"/>
                <a:sym typeface="Freeman"/>
              </a:rPr>
              <a:t>Parents are in an impossible position</a:t>
            </a:r>
            <a:endParaRPr sz="7400" b="1">
              <a:solidFill>
                <a:srgbClr val="0E3B3B"/>
              </a:solidFill>
              <a:latin typeface="Freeman"/>
              <a:ea typeface="Freeman"/>
              <a:cs typeface="Freeman"/>
              <a:sym typeface="Freeman"/>
            </a:endParaRPr>
          </a:p>
        </p:txBody>
      </p:sp>
      <p:pic>
        <p:nvPicPr>
          <p:cNvPr id="437" name="Google Shape;437;p38"/>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243549" y="774997"/>
            <a:ext cx="656901" cy="65682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1"/>
        <p:cNvGrpSpPr/>
        <p:nvPr/>
      </p:nvGrpSpPr>
      <p:grpSpPr>
        <a:xfrm>
          <a:off x="0" y="0"/>
          <a:ext cx="0" cy="0"/>
          <a:chOff x="0" y="0"/>
          <a:chExt cx="0" cy="0"/>
        </a:xfrm>
      </p:grpSpPr>
      <p:sp>
        <p:nvSpPr>
          <p:cNvPr id="442" name="Google Shape;442;p39"/>
          <p:cNvSpPr/>
          <p:nvPr/>
        </p:nvSpPr>
        <p:spPr>
          <a:xfrm>
            <a:off x="294825" y="4250650"/>
            <a:ext cx="8494200" cy="624000"/>
          </a:xfrm>
          <a:prstGeom prst="roundRect">
            <a:avLst>
              <a:gd name="adj" fmla="val 50000"/>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43" name="Google Shape;443;p39"/>
          <p:cNvSpPr/>
          <p:nvPr/>
        </p:nvSpPr>
        <p:spPr>
          <a:xfrm>
            <a:off x="294825" y="1373775"/>
            <a:ext cx="4109400" cy="2626800"/>
          </a:xfrm>
          <a:prstGeom prst="roundRect">
            <a:avLst>
              <a:gd name="adj" fmla="val 10851"/>
            </a:avLst>
          </a:prstGeom>
          <a:solidFill>
            <a:srgbClr val="CEFFA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44" name="Google Shape;444;p39"/>
          <p:cNvSpPr txBox="1"/>
          <p:nvPr/>
        </p:nvSpPr>
        <p:spPr>
          <a:xfrm>
            <a:off x="2016400" y="248000"/>
            <a:ext cx="51111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Because our ‘choice’ isn’t really a choice at all</a:t>
            </a:r>
            <a:endParaRPr sz="3400" b="1">
              <a:solidFill>
                <a:srgbClr val="0E3B3B"/>
              </a:solidFill>
              <a:latin typeface="Freeman"/>
              <a:ea typeface="Freeman"/>
              <a:cs typeface="Freeman"/>
              <a:sym typeface="Freeman"/>
            </a:endParaRPr>
          </a:p>
        </p:txBody>
      </p:sp>
      <p:sp>
        <p:nvSpPr>
          <p:cNvPr id="445" name="Google Shape;445;p39"/>
          <p:cNvSpPr txBox="1"/>
          <p:nvPr/>
        </p:nvSpPr>
        <p:spPr>
          <a:xfrm>
            <a:off x="1187925" y="3555350"/>
            <a:ext cx="2323200" cy="3156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900">
                <a:solidFill>
                  <a:srgbClr val="0E3B3B"/>
                </a:solidFill>
                <a:latin typeface="Epilogue"/>
                <a:ea typeface="Epilogue"/>
                <a:cs typeface="Epilogue"/>
                <a:sym typeface="Epilogue"/>
              </a:rPr>
              <a:t>Give our children access to a product that we know to be harmful.</a:t>
            </a:r>
            <a:endParaRPr sz="900">
              <a:solidFill>
                <a:srgbClr val="0E3B3B"/>
              </a:solidFill>
              <a:latin typeface="Epilogue"/>
              <a:ea typeface="Epilogue"/>
              <a:cs typeface="Epilogue"/>
              <a:sym typeface="Epilogue"/>
            </a:endParaRPr>
          </a:p>
        </p:txBody>
      </p:sp>
      <p:sp>
        <p:nvSpPr>
          <p:cNvPr id="446" name="Google Shape;446;p39"/>
          <p:cNvSpPr txBox="1"/>
          <p:nvPr/>
        </p:nvSpPr>
        <p:spPr>
          <a:xfrm>
            <a:off x="1457775" y="3167065"/>
            <a:ext cx="17835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0E3B3B"/>
                </a:solidFill>
                <a:latin typeface="Freeman"/>
                <a:ea typeface="Freeman"/>
                <a:cs typeface="Freeman"/>
                <a:sym typeface="Freeman"/>
              </a:rPr>
              <a:t>Either we…</a:t>
            </a:r>
            <a:endParaRPr sz="2600" b="1">
              <a:solidFill>
                <a:srgbClr val="0E3B3B"/>
              </a:solidFill>
              <a:latin typeface="Freeman"/>
              <a:ea typeface="Freeman"/>
              <a:cs typeface="Freeman"/>
              <a:sym typeface="Freeman"/>
            </a:endParaRPr>
          </a:p>
        </p:txBody>
      </p:sp>
      <p:sp>
        <p:nvSpPr>
          <p:cNvPr id="447" name="Google Shape;447;p39"/>
          <p:cNvSpPr txBox="1"/>
          <p:nvPr/>
        </p:nvSpPr>
        <p:spPr>
          <a:xfrm>
            <a:off x="511250" y="4420400"/>
            <a:ext cx="7841400" cy="284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000">
                <a:solidFill>
                  <a:schemeClr val="lt1"/>
                </a:solidFill>
                <a:latin typeface="Epilogue Black"/>
                <a:ea typeface="Epilogue Black"/>
                <a:cs typeface="Epilogue Black"/>
                <a:sym typeface="Epilogue Black"/>
              </a:rPr>
              <a:t>It’s a lose-lose; for parents for children &amp; for society</a:t>
            </a:r>
            <a:endParaRPr sz="2000">
              <a:solidFill>
                <a:schemeClr val="lt1"/>
              </a:solidFill>
              <a:latin typeface="Epilogue Black"/>
              <a:ea typeface="Epilogue Black"/>
              <a:cs typeface="Epilogue Black"/>
              <a:sym typeface="Epilogue Black"/>
            </a:endParaRPr>
          </a:p>
        </p:txBody>
      </p:sp>
      <p:pic>
        <p:nvPicPr>
          <p:cNvPr id="448" name="Google Shape;448;p39"/>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449" name="Google Shape;449;p39"/>
          <p:cNvSpPr/>
          <p:nvPr/>
        </p:nvSpPr>
        <p:spPr>
          <a:xfrm>
            <a:off x="4679693" y="1373775"/>
            <a:ext cx="4109400" cy="2626800"/>
          </a:xfrm>
          <a:prstGeom prst="roundRect">
            <a:avLst>
              <a:gd name="adj" fmla="val 10851"/>
            </a:avLst>
          </a:prstGeom>
          <a:solidFill>
            <a:srgbClr val="E8E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50" name="Google Shape;450;p39"/>
          <p:cNvSpPr txBox="1"/>
          <p:nvPr/>
        </p:nvSpPr>
        <p:spPr>
          <a:xfrm>
            <a:off x="5592500" y="3555350"/>
            <a:ext cx="2283900" cy="3156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900">
                <a:solidFill>
                  <a:srgbClr val="0E3B3B"/>
                </a:solidFill>
                <a:latin typeface="Epilogue"/>
                <a:ea typeface="Epilogue"/>
                <a:cs typeface="Epilogue"/>
                <a:sym typeface="Epilogue"/>
              </a:rPr>
              <a:t>Risk alienating them from their peers at a crucial stage of their development.</a:t>
            </a:r>
            <a:endParaRPr sz="900">
              <a:solidFill>
                <a:srgbClr val="0E3B3B"/>
              </a:solidFill>
              <a:latin typeface="Epilogue"/>
              <a:ea typeface="Epilogue"/>
              <a:cs typeface="Epilogue"/>
              <a:sym typeface="Epilogue"/>
            </a:endParaRPr>
          </a:p>
        </p:txBody>
      </p:sp>
      <p:sp>
        <p:nvSpPr>
          <p:cNvPr id="451" name="Google Shape;451;p39"/>
          <p:cNvSpPr txBox="1"/>
          <p:nvPr/>
        </p:nvSpPr>
        <p:spPr>
          <a:xfrm>
            <a:off x="5359358" y="3167065"/>
            <a:ext cx="27501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0E3B3B"/>
                </a:solidFill>
                <a:latin typeface="Freeman"/>
                <a:ea typeface="Freeman"/>
                <a:cs typeface="Freeman"/>
                <a:sym typeface="Freeman"/>
              </a:rPr>
              <a:t>Or we…</a:t>
            </a:r>
            <a:endParaRPr sz="2600" b="1">
              <a:solidFill>
                <a:srgbClr val="0E3B3B"/>
              </a:solidFill>
              <a:latin typeface="Freeman"/>
              <a:ea typeface="Freeman"/>
              <a:cs typeface="Freeman"/>
              <a:sym typeface="Freeman"/>
            </a:endParaRPr>
          </a:p>
        </p:txBody>
      </p:sp>
      <p:pic>
        <p:nvPicPr>
          <p:cNvPr id="452" name="Google Shape;452;p3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412675" y="1691350"/>
            <a:ext cx="2566200" cy="1373450"/>
          </a:xfrm>
          <a:prstGeom prst="rect">
            <a:avLst/>
          </a:prstGeom>
          <a:noFill/>
          <a:ln>
            <a:noFill/>
          </a:ln>
        </p:spPr>
      </p:pic>
      <p:pic>
        <p:nvPicPr>
          <p:cNvPr id="453" name="Google Shape;453;p39"/>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1272281" y="1507675"/>
            <a:ext cx="1995738" cy="155774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57"/>
        <p:cNvGrpSpPr/>
        <p:nvPr/>
      </p:nvGrpSpPr>
      <p:grpSpPr>
        <a:xfrm>
          <a:off x="0" y="0"/>
          <a:ext cx="0" cy="0"/>
          <a:chOff x="0" y="0"/>
          <a:chExt cx="0" cy="0"/>
        </a:xfrm>
      </p:grpSpPr>
      <p:pic>
        <p:nvPicPr>
          <p:cNvPr id="458" name="Google Shape;458;p40"/>
          <p:cNvPicPr preferRelativeResize="0"/>
          <p:nvPr/>
        </p:nvPicPr>
        <p:blipFill>
          <a:blip r:embed="rId4" cstate="email">
            <a:alphaModFix amt="50000"/>
            <a:extLst>
              <a:ext uri="{28A0092B-C50C-407E-A947-70E740481C1C}">
                <a14:useLocalDpi xmlns:a14="http://schemas.microsoft.com/office/drawing/2010/main"/>
              </a:ext>
            </a:extLst>
          </a:blip>
          <a:stretch>
            <a:fillRect/>
          </a:stretch>
        </p:blipFill>
        <p:spPr>
          <a:xfrm>
            <a:off x="-98850" y="-46475"/>
            <a:ext cx="9409224" cy="5236450"/>
          </a:xfrm>
          <a:prstGeom prst="rect">
            <a:avLst/>
          </a:prstGeom>
          <a:noFill/>
          <a:ln>
            <a:noFill/>
          </a:ln>
        </p:spPr>
      </p:pic>
      <p:sp>
        <p:nvSpPr>
          <p:cNvPr id="459" name="Google Shape;459;p40"/>
          <p:cNvSpPr txBox="1"/>
          <p:nvPr/>
        </p:nvSpPr>
        <p:spPr>
          <a:xfrm rot="209">
            <a:off x="1920618" y="947708"/>
            <a:ext cx="4933500" cy="1294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Leaders across the world are thinking about how to legislate to protect children </a:t>
            </a:r>
            <a:endParaRPr sz="3400" b="1">
              <a:solidFill>
                <a:srgbClr val="11363F"/>
              </a:solidFill>
              <a:latin typeface="Freeman"/>
              <a:ea typeface="Freeman"/>
              <a:cs typeface="Freeman"/>
              <a:sym typeface="Freeman"/>
            </a:endParaRPr>
          </a:p>
        </p:txBody>
      </p:sp>
      <p:pic>
        <p:nvPicPr>
          <p:cNvPr id="460" name="Google Shape;460;p4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
            <a:off x="1705603" y="656032"/>
            <a:ext cx="5363293" cy="1877890"/>
          </a:xfrm>
          <a:prstGeom prst="rect">
            <a:avLst/>
          </a:prstGeom>
          <a:noFill/>
          <a:ln>
            <a:noFill/>
          </a:ln>
        </p:spPr>
      </p:pic>
      <p:sp>
        <p:nvSpPr>
          <p:cNvPr id="461" name="Google Shape;461;p40"/>
          <p:cNvSpPr txBox="1"/>
          <p:nvPr/>
        </p:nvSpPr>
        <p:spPr>
          <a:xfrm rot="209">
            <a:off x="1920618" y="972292"/>
            <a:ext cx="4933500" cy="1294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Leaders across the world are thinking about how to legislate to protect children </a:t>
            </a:r>
            <a:endParaRPr sz="3400" b="1">
              <a:solidFill>
                <a:srgbClr val="11363F"/>
              </a:solidFill>
              <a:latin typeface="Freeman"/>
              <a:ea typeface="Freeman"/>
              <a:cs typeface="Freeman"/>
              <a:sym typeface="Freeman"/>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65"/>
        <p:cNvGrpSpPr/>
        <p:nvPr/>
      </p:nvGrpSpPr>
      <p:grpSpPr>
        <a:xfrm>
          <a:off x="0" y="0"/>
          <a:ext cx="0" cy="0"/>
          <a:chOff x="0" y="0"/>
          <a:chExt cx="0" cy="0"/>
        </a:xfrm>
      </p:grpSpPr>
      <p:pic>
        <p:nvPicPr>
          <p:cNvPr id="466" name="Google Shape;466;p41"/>
          <p:cNvPicPr preferRelativeResize="0"/>
          <p:nvPr/>
        </p:nvPicPr>
        <p:blipFill>
          <a:blip r:embed="rId4" cstate="email">
            <a:alphaModFix amt="50000"/>
            <a:extLst>
              <a:ext uri="{28A0092B-C50C-407E-A947-70E740481C1C}">
                <a14:useLocalDpi xmlns:a14="http://schemas.microsoft.com/office/drawing/2010/main"/>
              </a:ext>
            </a:extLst>
          </a:blip>
          <a:stretch>
            <a:fillRect/>
          </a:stretch>
        </p:blipFill>
        <p:spPr>
          <a:xfrm>
            <a:off x="-98850" y="-46475"/>
            <a:ext cx="9409224" cy="5236450"/>
          </a:xfrm>
          <a:prstGeom prst="rect">
            <a:avLst/>
          </a:prstGeom>
          <a:noFill/>
          <a:ln>
            <a:noFill/>
          </a:ln>
        </p:spPr>
      </p:pic>
      <p:pic>
        <p:nvPicPr>
          <p:cNvPr id="467" name="Google Shape;467;p4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
            <a:off x="1705603" y="2715294"/>
            <a:ext cx="5363293" cy="1877890"/>
          </a:xfrm>
          <a:prstGeom prst="rect">
            <a:avLst/>
          </a:prstGeom>
          <a:noFill/>
          <a:ln>
            <a:noFill/>
          </a:ln>
        </p:spPr>
      </p:pic>
      <p:sp>
        <p:nvSpPr>
          <p:cNvPr id="468" name="Google Shape;468;p41"/>
          <p:cNvSpPr txBox="1"/>
          <p:nvPr/>
        </p:nvSpPr>
        <p:spPr>
          <a:xfrm rot="209">
            <a:off x="1920618" y="947708"/>
            <a:ext cx="4933500" cy="1294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Leaders across the world are thinking about how to legislate to protect children </a:t>
            </a:r>
            <a:endParaRPr sz="3400" b="1">
              <a:solidFill>
                <a:srgbClr val="11363F"/>
              </a:solidFill>
              <a:latin typeface="Freeman"/>
              <a:ea typeface="Freeman"/>
              <a:cs typeface="Freeman"/>
              <a:sym typeface="Freeman"/>
            </a:endParaRPr>
          </a:p>
        </p:txBody>
      </p:sp>
      <p:pic>
        <p:nvPicPr>
          <p:cNvPr id="469" name="Google Shape;469;p4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
            <a:off x="1705603" y="656032"/>
            <a:ext cx="5363293" cy="1877890"/>
          </a:xfrm>
          <a:prstGeom prst="rect">
            <a:avLst/>
          </a:prstGeom>
          <a:noFill/>
          <a:ln>
            <a:noFill/>
          </a:ln>
        </p:spPr>
      </p:pic>
      <p:sp>
        <p:nvSpPr>
          <p:cNvPr id="470" name="Google Shape;470;p41"/>
          <p:cNvSpPr txBox="1"/>
          <p:nvPr/>
        </p:nvSpPr>
        <p:spPr>
          <a:xfrm rot="1463">
            <a:off x="1923657" y="3035852"/>
            <a:ext cx="4933200" cy="1294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But proper regulation of big tech will take years, and we don’t have time to waste</a:t>
            </a:r>
            <a:endParaRPr sz="3400" b="1">
              <a:solidFill>
                <a:srgbClr val="11363F"/>
              </a:solidFill>
              <a:latin typeface="Freeman"/>
              <a:ea typeface="Freeman"/>
              <a:cs typeface="Freeman"/>
              <a:sym typeface="Freeman"/>
            </a:endParaRPr>
          </a:p>
        </p:txBody>
      </p:sp>
      <p:sp>
        <p:nvSpPr>
          <p:cNvPr id="471" name="Google Shape;471;p41"/>
          <p:cNvSpPr txBox="1"/>
          <p:nvPr/>
        </p:nvSpPr>
        <p:spPr>
          <a:xfrm rot="209">
            <a:off x="1920618" y="972292"/>
            <a:ext cx="4933500" cy="1294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11363F"/>
                </a:solidFill>
                <a:latin typeface="Freeman"/>
                <a:ea typeface="Freeman"/>
                <a:cs typeface="Freeman"/>
                <a:sym typeface="Freeman"/>
              </a:rPr>
              <a:t>Leaders across the world are thinking about how to legislate to protect children </a:t>
            </a:r>
            <a:endParaRPr sz="3400" b="1">
              <a:solidFill>
                <a:srgbClr val="11363F"/>
              </a:solidFill>
              <a:latin typeface="Freeman"/>
              <a:ea typeface="Freeman"/>
              <a:cs typeface="Freeman"/>
              <a:sym typeface="Freeman"/>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75"/>
        <p:cNvGrpSpPr/>
        <p:nvPr/>
      </p:nvGrpSpPr>
      <p:grpSpPr>
        <a:xfrm>
          <a:off x="0" y="0"/>
          <a:ext cx="0" cy="0"/>
          <a:chOff x="0" y="0"/>
          <a:chExt cx="0" cy="0"/>
        </a:xfrm>
      </p:grpSpPr>
      <p:pic>
        <p:nvPicPr>
          <p:cNvPr id="476" name="Google Shape;476;p42"/>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96375" y="2789852"/>
            <a:ext cx="3876301" cy="863050"/>
          </a:xfrm>
          <a:prstGeom prst="rect">
            <a:avLst/>
          </a:prstGeom>
          <a:noFill/>
          <a:ln>
            <a:noFill/>
          </a:ln>
        </p:spPr>
      </p:pic>
      <p:sp>
        <p:nvSpPr>
          <p:cNvPr id="477" name="Google Shape;477;p42"/>
          <p:cNvSpPr txBox="1"/>
          <p:nvPr/>
        </p:nvSpPr>
        <p:spPr>
          <a:xfrm>
            <a:off x="1218725" y="1599792"/>
            <a:ext cx="6706500" cy="20886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7400" b="1">
                <a:solidFill>
                  <a:srgbClr val="0E3B3B"/>
                </a:solidFill>
                <a:latin typeface="Freeman"/>
                <a:ea typeface="Freeman"/>
                <a:cs typeface="Freeman"/>
                <a:sym typeface="Freeman"/>
              </a:rPr>
              <a:t>The solution is to work together</a:t>
            </a:r>
            <a:endParaRPr sz="7400" b="1">
              <a:solidFill>
                <a:srgbClr val="0E3B3B"/>
              </a:solidFill>
              <a:latin typeface="Freeman"/>
              <a:ea typeface="Freeman"/>
              <a:cs typeface="Freeman"/>
              <a:sym typeface="Freeman"/>
            </a:endParaRPr>
          </a:p>
        </p:txBody>
      </p:sp>
      <p:pic>
        <p:nvPicPr>
          <p:cNvPr id="478" name="Google Shape;478;p4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243549" y="774997"/>
            <a:ext cx="656901" cy="65682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DFFD6"/>
        </a:solidFill>
        <a:effectLst/>
      </p:bgPr>
    </p:bg>
    <p:spTree>
      <p:nvGrpSpPr>
        <p:cNvPr id="1" name="Shape 482"/>
        <p:cNvGrpSpPr/>
        <p:nvPr/>
      </p:nvGrpSpPr>
      <p:grpSpPr>
        <a:xfrm>
          <a:off x="0" y="0"/>
          <a:ext cx="0" cy="0"/>
          <a:chOff x="0" y="0"/>
          <a:chExt cx="0" cy="0"/>
        </a:xfrm>
      </p:grpSpPr>
      <p:sp>
        <p:nvSpPr>
          <p:cNvPr id="483" name="Google Shape;483;p43"/>
          <p:cNvSpPr/>
          <p:nvPr/>
        </p:nvSpPr>
        <p:spPr>
          <a:xfrm>
            <a:off x="-140425" y="-177075"/>
            <a:ext cx="9525000" cy="5446500"/>
          </a:xfrm>
          <a:prstGeom prst="rect">
            <a:avLst/>
          </a:prstGeom>
          <a:solidFill>
            <a:srgbClr val="1136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484" name="Google Shape;484;p43"/>
          <p:cNvPicPr preferRelativeResize="0"/>
          <p:nvPr/>
        </p:nvPicPr>
        <p:blipFill rotWithShape="1">
          <a:blip r:embed="rId3" cstate="email">
            <a:alphaModFix amt="75000"/>
            <a:extLst>
              <a:ext uri="{28A0092B-C50C-407E-A947-70E740481C1C}">
                <a14:useLocalDpi xmlns:a14="http://schemas.microsoft.com/office/drawing/2010/main"/>
              </a:ext>
            </a:extLst>
          </a:blip>
          <a:srcRect/>
          <a:stretch/>
        </p:blipFill>
        <p:spPr>
          <a:xfrm>
            <a:off x="-108975" y="-135950"/>
            <a:ext cx="9441603" cy="5352399"/>
          </a:xfrm>
          <a:prstGeom prst="rect">
            <a:avLst/>
          </a:prstGeom>
          <a:noFill/>
          <a:ln>
            <a:noFill/>
          </a:ln>
        </p:spPr>
      </p:pic>
      <p:sp>
        <p:nvSpPr>
          <p:cNvPr id="485" name="Google Shape;485;p43"/>
          <p:cNvSpPr txBox="1"/>
          <p:nvPr/>
        </p:nvSpPr>
        <p:spPr>
          <a:xfrm>
            <a:off x="464100" y="1151475"/>
            <a:ext cx="8215800" cy="3492900"/>
          </a:xfrm>
          <a:prstGeom prst="rect">
            <a:avLst/>
          </a:prstGeom>
          <a:noFill/>
          <a:ln>
            <a:noFill/>
          </a:ln>
        </p:spPr>
        <p:txBody>
          <a:bodyPr spcFirstLastPara="1" wrap="square" lIns="91425" tIns="91425" rIns="91425" bIns="91425" anchor="ctr" anchorCtr="0">
            <a:spAutoFit/>
          </a:bodyPr>
          <a:lstStyle/>
          <a:p>
            <a:pPr marL="0" marR="0" lvl="0" indent="0" algn="ctr" rtl="0">
              <a:lnSpc>
                <a:spcPct val="90000"/>
              </a:lnSpc>
              <a:spcBef>
                <a:spcPts val="0"/>
              </a:spcBef>
              <a:spcAft>
                <a:spcPts val="0"/>
              </a:spcAft>
              <a:buNone/>
            </a:pPr>
            <a:r>
              <a:rPr lang="en-GB" sz="3200" b="1">
                <a:solidFill>
                  <a:schemeClr val="lt1"/>
                </a:solidFill>
                <a:latin typeface="Freeman"/>
                <a:ea typeface="Freeman"/>
                <a:cs typeface="Freeman"/>
                <a:sym typeface="Freeman"/>
              </a:rPr>
              <a:t>If we all agree to delay giving our children smartphones, and instead gave them brick phones until at least the end of Year 9,</a:t>
            </a:r>
            <a:br>
              <a:rPr lang="en-GB" sz="3200" b="1">
                <a:solidFill>
                  <a:schemeClr val="lt1"/>
                </a:solidFill>
                <a:latin typeface="Freeman"/>
                <a:ea typeface="Freeman"/>
                <a:cs typeface="Freeman"/>
                <a:sym typeface="Freeman"/>
              </a:rPr>
            </a:br>
            <a:r>
              <a:rPr lang="en-GB" sz="3200" b="1">
                <a:solidFill>
                  <a:schemeClr val="lt1"/>
                </a:solidFill>
                <a:latin typeface="Freeman"/>
                <a:ea typeface="Freeman"/>
                <a:cs typeface="Freeman"/>
                <a:sym typeface="Freeman"/>
              </a:rPr>
              <a:t>the peer pressure instantly reduces.</a:t>
            </a:r>
            <a:endParaRPr sz="3200" b="1">
              <a:solidFill>
                <a:schemeClr val="lt1"/>
              </a:solidFill>
              <a:latin typeface="Freeman"/>
              <a:ea typeface="Freeman"/>
              <a:cs typeface="Freeman"/>
              <a:sym typeface="Freeman"/>
            </a:endParaRPr>
          </a:p>
          <a:p>
            <a:pPr marL="0" marR="0" lvl="0" indent="0" algn="ctr" rtl="0">
              <a:lnSpc>
                <a:spcPct val="90000"/>
              </a:lnSpc>
              <a:spcBef>
                <a:spcPts val="1600"/>
              </a:spcBef>
              <a:spcAft>
                <a:spcPts val="1600"/>
              </a:spcAft>
              <a:buClr>
                <a:srgbClr val="00353F"/>
              </a:buClr>
              <a:buSzPts val="2300"/>
              <a:buFont typeface="Arial"/>
              <a:buNone/>
            </a:pPr>
            <a:r>
              <a:rPr lang="en-GB" sz="3200" b="1">
                <a:solidFill>
                  <a:schemeClr val="lt1"/>
                </a:solidFill>
                <a:latin typeface="Freeman"/>
                <a:ea typeface="Freeman"/>
                <a:cs typeface="Freeman"/>
                <a:sym typeface="Freeman"/>
              </a:rPr>
              <a:t>Saying no can feel impossible when</a:t>
            </a:r>
            <a:br>
              <a:rPr lang="en-GB" sz="3200" b="1">
                <a:solidFill>
                  <a:schemeClr val="lt1"/>
                </a:solidFill>
                <a:latin typeface="Freeman"/>
                <a:ea typeface="Freeman"/>
                <a:cs typeface="Freeman"/>
                <a:sym typeface="Freeman"/>
              </a:rPr>
            </a:br>
            <a:r>
              <a:rPr lang="en-GB" sz="3200" b="1">
                <a:solidFill>
                  <a:schemeClr val="lt1"/>
                </a:solidFill>
                <a:latin typeface="Freeman"/>
                <a:ea typeface="Freeman"/>
                <a:cs typeface="Freeman"/>
                <a:sym typeface="Freeman"/>
              </a:rPr>
              <a:t>you’re acting alone. Acting collectively</a:t>
            </a:r>
            <a:br>
              <a:rPr lang="en-GB" sz="3200" b="1">
                <a:solidFill>
                  <a:schemeClr val="lt1"/>
                </a:solidFill>
                <a:latin typeface="Freeman"/>
                <a:ea typeface="Freeman"/>
                <a:cs typeface="Freeman"/>
                <a:sym typeface="Freeman"/>
              </a:rPr>
            </a:br>
            <a:r>
              <a:rPr lang="en-GB" sz="3200" b="1">
                <a:solidFill>
                  <a:schemeClr val="lt1"/>
                </a:solidFill>
                <a:latin typeface="Freeman"/>
                <a:ea typeface="Freeman"/>
                <a:cs typeface="Freeman"/>
                <a:sym typeface="Freeman"/>
              </a:rPr>
              <a:t>makes it infinitely easier.</a:t>
            </a:r>
            <a:endParaRPr sz="3200" b="1">
              <a:solidFill>
                <a:schemeClr val="lt1"/>
              </a:solidFill>
              <a:latin typeface="Freeman"/>
              <a:ea typeface="Freeman"/>
              <a:cs typeface="Freeman"/>
              <a:sym typeface="Freeman"/>
            </a:endParaRPr>
          </a:p>
        </p:txBody>
      </p:sp>
      <p:pic>
        <p:nvPicPr>
          <p:cNvPr id="486" name="Google Shape;486;p43"/>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288687" y="366350"/>
            <a:ext cx="566625" cy="5666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90"/>
        <p:cNvGrpSpPr/>
        <p:nvPr/>
      </p:nvGrpSpPr>
      <p:grpSpPr>
        <a:xfrm>
          <a:off x="0" y="0"/>
          <a:ext cx="0" cy="0"/>
          <a:chOff x="0" y="0"/>
          <a:chExt cx="0" cy="0"/>
        </a:xfrm>
      </p:grpSpPr>
      <p:sp>
        <p:nvSpPr>
          <p:cNvPr id="491" name="Google Shape;491;p44"/>
          <p:cNvSpPr/>
          <p:nvPr/>
        </p:nvSpPr>
        <p:spPr>
          <a:xfrm>
            <a:off x="713400" y="2782200"/>
            <a:ext cx="7465500" cy="1899900"/>
          </a:xfrm>
          <a:prstGeom prst="roundRect">
            <a:avLst>
              <a:gd name="adj" fmla="val 10851"/>
            </a:avLst>
          </a:prstGeom>
          <a:solidFill>
            <a:srgbClr val="EDFFD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92" name="Google Shape;492;p44"/>
          <p:cNvSpPr txBox="1"/>
          <p:nvPr/>
        </p:nvSpPr>
        <p:spPr>
          <a:xfrm>
            <a:off x="1333800" y="2921550"/>
            <a:ext cx="6225300" cy="1621200"/>
          </a:xfrm>
          <a:prstGeom prst="rect">
            <a:avLst/>
          </a:prstGeom>
          <a:noFill/>
          <a:ln>
            <a:noFill/>
          </a:ln>
        </p:spPr>
        <p:txBody>
          <a:bodyPr spcFirstLastPara="1" wrap="square" lIns="19050" tIns="19050" rIns="19050" bIns="19050" anchor="ctr" anchorCtr="0">
            <a:spAutoFit/>
          </a:bodyPr>
          <a:lstStyle/>
          <a:p>
            <a:pPr marL="0" marR="0" lvl="0" indent="0" algn="ctr" rtl="0">
              <a:lnSpc>
                <a:spcPct val="115000"/>
              </a:lnSpc>
              <a:spcBef>
                <a:spcPts val="0"/>
              </a:spcBef>
              <a:spcAft>
                <a:spcPts val="0"/>
              </a:spcAft>
              <a:buNone/>
            </a:pPr>
            <a:r>
              <a:rPr lang="en-GB">
                <a:solidFill>
                  <a:srgbClr val="11363F"/>
                </a:solidFill>
                <a:latin typeface="Epilogue"/>
                <a:ea typeface="Epilogue"/>
                <a:cs typeface="Epilogue"/>
                <a:sym typeface="Epilogue"/>
              </a:rPr>
              <a:t>It’s a growing movement of 150,000 parents in the UK who are coming together to support each other in delaying access to smartphones and social media for their children. </a:t>
            </a:r>
            <a:endParaRPr>
              <a:solidFill>
                <a:srgbClr val="11363F"/>
              </a:solidFill>
              <a:latin typeface="Epilogue"/>
              <a:ea typeface="Epilogue"/>
              <a:cs typeface="Epilogue"/>
              <a:sym typeface="Epilogue"/>
            </a:endParaRPr>
          </a:p>
          <a:p>
            <a:pPr marL="0" marR="0" lvl="0" indent="0" algn="ctr" rtl="0">
              <a:lnSpc>
                <a:spcPct val="115000"/>
              </a:lnSpc>
              <a:spcBef>
                <a:spcPts val="1000"/>
              </a:spcBef>
              <a:spcAft>
                <a:spcPts val="1000"/>
              </a:spcAft>
              <a:buNone/>
            </a:pPr>
            <a:r>
              <a:rPr lang="en-GB">
                <a:solidFill>
                  <a:srgbClr val="11363F"/>
                </a:solidFill>
                <a:latin typeface="Epilogue"/>
                <a:ea typeface="Epilogue"/>
                <a:cs typeface="Epilogue"/>
                <a:sym typeface="Epilogue"/>
              </a:rPr>
              <a:t>It’s coordinated via a national network of WhatsApp communities where parents can learn more about the issue, find other like-minded parents and support one another.</a:t>
            </a:r>
            <a:endParaRPr>
              <a:solidFill>
                <a:srgbClr val="11363F"/>
              </a:solidFill>
              <a:latin typeface="Epilogue"/>
              <a:ea typeface="Epilogue"/>
              <a:cs typeface="Epilogue"/>
              <a:sym typeface="Epilogue"/>
            </a:endParaRPr>
          </a:p>
        </p:txBody>
      </p:sp>
      <p:sp>
        <p:nvSpPr>
          <p:cNvPr id="493" name="Google Shape;493;p44"/>
          <p:cNvSpPr txBox="1"/>
          <p:nvPr/>
        </p:nvSpPr>
        <p:spPr>
          <a:xfrm>
            <a:off x="1009775" y="1063500"/>
            <a:ext cx="7124700" cy="1569900"/>
          </a:xfrm>
          <a:prstGeom prst="rect">
            <a:avLst/>
          </a:prstGeom>
          <a:noFill/>
          <a:ln>
            <a:noFill/>
          </a:ln>
        </p:spPr>
        <p:txBody>
          <a:bodyPr spcFirstLastPara="1" wrap="square" lIns="91425" tIns="91425" rIns="91425" bIns="91425" anchor="ctr" anchorCtr="0">
            <a:spAutoFit/>
          </a:bodyPr>
          <a:lstStyle/>
          <a:p>
            <a:pPr marL="0" marR="0" lvl="0" indent="0" algn="ctr" rtl="0">
              <a:lnSpc>
                <a:spcPct val="90000"/>
              </a:lnSpc>
              <a:spcBef>
                <a:spcPts val="0"/>
              </a:spcBef>
              <a:spcAft>
                <a:spcPts val="1600"/>
              </a:spcAft>
              <a:buNone/>
            </a:pPr>
            <a:r>
              <a:rPr lang="en-GB" sz="5000" b="1">
                <a:solidFill>
                  <a:srgbClr val="11363F"/>
                </a:solidFill>
                <a:latin typeface="Freeman"/>
                <a:ea typeface="Freeman"/>
                <a:cs typeface="Freeman"/>
                <a:sym typeface="Freeman"/>
              </a:rPr>
              <a:t>This is what Smartphone Free Childhood is all about.</a:t>
            </a:r>
            <a:endParaRPr sz="5000" b="1">
              <a:solidFill>
                <a:srgbClr val="11363F"/>
              </a:solidFill>
              <a:latin typeface="Freeman"/>
              <a:ea typeface="Freeman"/>
              <a:cs typeface="Freeman"/>
              <a:sym typeface="Freeman"/>
            </a:endParaRPr>
          </a:p>
        </p:txBody>
      </p:sp>
      <p:pic>
        <p:nvPicPr>
          <p:cNvPr id="494" name="Google Shape;494;p44"/>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288675" y="366375"/>
            <a:ext cx="566651" cy="56656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498"/>
        <p:cNvGrpSpPr/>
        <p:nvPr/>
      </p:nvGrpSpPr>
      <p:grpSpPr>
        <a:xfrm>
          <a:off x="0" y="0"/>
          <a:ext cx="0" cy="0"/>
          <a:chOff x="0" y="0"/>
          <a:chExt cx="0" cy="0"/>
        </a:xfrm>
      </p:grpSpPr>
      <p:sp>
        <p:nvSpPr>
          <p:cNvPr id="499" name="Google Shape;499;p45"/>
          <p:cNvSpPr/>
          <p:nvPr/>
        </p:nvSpPr>
        <p:spPr>
          <a:xfrm>
            <a:off x="713400" y="2782200"/>
            <a:ext cx="7465500" cy="1899900"/>
          </a:xfrm>
          <a:prstGeom prst="roundRect">
            <a:avLst>
              <a:gd name="adj" fmla="val 10851"/>
            </a:avLst>
          </a:prstGeom>
          <a:solidFill>
            <a:srgbClr val="EDFFD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00" name="Google Shape;500;p45"/>
          <p:cNvSpPr txBox="1"/>
          <p:nvPr/>
        </p:nvSpPr>
        <p:spPr>
          <a:xfrm>
            <a:off x="1787775" y="1063495"/>
            <a:ext cx="5568600" cy="1569900"/>
          </a:xfrm>
          <a:prstGeom prst="rect">
            <a:avLst/>
          </a:prstGeom>
          <a:noFill/>
          <a:ln>
            <a:noFill/>
          </a:ln>
        </p:spPr>
        <p:txBody>
          <a:bodyPr spcFirstLastPara="1" wrap="square" lIns="91425" tIns="91425" rIns="91425" bIns="91425" anchor="ctr" anchorCtr="0">
            <a:spAutoFit/>
          </a:bodyPr>
          <a:lstStyle/>
          <a:p>
            <a:pPr marL="0" marR="0" lvl="0" indent="0" algn="ctr" rtl="0">
              <a:lnSpc>
                <a:spcPct val="90000"/>
              </a:lnSpc>
              <a:spcBef>
                <a:spcPts val="0"/>
              </a:spcBef>
              <a:spcAft>
                <a:spcPts val="1600"/>
              </a:spcAft>
              <a:buNone/>
            </a:pPr>
            <a:r>
              <a:rPr lang="en-GB" sz="5000" b="1">
                <a:solidFill>
                  <a:srgbClr val="11363F"/>
                </a:solidFill>
                <a:latin typeface="Freeman"/>
                <a:ea typeface="Freeman"/>
                <a:cs typeface="Freeman"/>
                <a:sym typeface="Freeman"/>
              </a:rPr>
              <a:t>We’re not anti-tech,</a:t>
            </a:r>
            <a:br>
              <a:rPr lang="en-GB" sz="5000" b="1">
                <a:solidFill>
                  <a:srgbClr val="11363F"/>
                </a:solidFill>
                <a:latin typeface="Freeman"/>
                <a:ea typeface="Freeman"/>
                <a:cs typeface="Freeman"/>
                <a:sym typeface="Freeman"/>
              </a:rPr>
            </a:br>
            <a:r>
              <a:rPr lang="en-GB" sz="5000" b="1">
                <a:solidFill>
                  <a:srgbClr val="11363F"/>
                </a:solidFill>
                <a:latin typeface="Freeman"/>
                <a:ea typeface="Freeman"/>
                <a:cs typeface="Freeman"/>
                <a:sym typeface="Freeman"/>
              </a:rPr>
              <a:t>We’re pro childhood</a:t>
            </a:r>
            <a:endParaRPr sz="5000" b="1">
              <a:solidFill>
                <a:srgbClr val="11363F"/>
              </a:solidFill>
              <a:latin typeface="Freeman"/>
              <a:ea typeface="Freeman"/>
              <a:cs typeface="Freeman"/>
              <a:sym typeface="Freeman"/>
            </a:endParaRPr>
          </a:p>
        </p:txBody>
      </p:sp>
      <p:sp>
        <p:nvSpPr>
          <p:cNvPr id="501" name="Google Shape;501;p45"/>
          <p:cNvSpPr txBox="1"/>
          <p:nvPr/>
        </p:nvSpPr>
        <p:spPr>
          <a:xfrm>
            <a:off x="911900" y="3012750"/>
            <a:ext cx="7068600" cy="1373400"/>
          </a:xfrm>
          <a:prstGeom prst="rect">
            <a:avLst/>
          </a:prstGeom>
          <a:noFill/>
          <a:ln>
            <a:noFill/>
          </a:ln>
        </p:spPr>
        <p:txBody>
          <a:bodyPr spcFirstLastPara="1" wrap="square" lIns="19050" tIns="19050" rIns="19050" bIns="19050" anchor="ctr" anchorCtr="0">
            <a:spAutoFit/>
          </a:bodyPr>
          <a:lstStyle/>
          <a:p>
            <a:pPr marL="0" marR="0" lvl="0" indent="0" algn="ctr" rtl="0">
              <a:lnSpc>
                <a:spcPct val="115000"/>
              </a:lnSpc>
              <a:spcBef>
                <a:spcPts val="0"/>
              </a:spcBef>
              <a:spcAft>
                <a:spcPts val="0"/>
              </a:spcAft>
              <a:buNone/>
            </a:pPr>
            <a:r>
              <a:rPr lang="en-GB">
                <a:solidFill>
                  <a:srgbClr val="11363F"/>
                </a:solidFill>
                <a:latin typeface="Epilogue"/>
                <a:ea typeface="Epilogue"/>
                <a:cs typeface="Epilogue"/>
                <a:sym typeface="Epilogue"/>
              </a:rPr>
              <a:t>Technology has immense benefits, and young people should be able to enjoy the opportunities it creates – when they’re ready and when it’s safe to do so.</a:t>
            </a:r>
            <a:endParaRPr>
              <a:solidFill>
                <a:srgbClr val="11363F"/>
              </a:solidFill>
              <a:latin typeface="Epilogue"/>
              <a:ea typeface="Epilogue"/>
              <a:cs typeface="Epilogue"/>
              <a:sym typeface="Epilogue"/>
            </a:endParaRPr>
          </a:p>
          <a:p>
            <a:pPr marL="0" marR="0" lvl="0" indent="0" algn="ctr" rtl="0">
              <a:lnSpc>
                <a:spcPct val="115000"/>
              </a:lnSpc>
              <a:spcBef>
                <a:spcPts val="1000"/>
              </a:spcBef>
              <a:spcAft>
                <a:spcPts val="1000"/>
              </a:spcAft>
              <a:buNone/>
            </a:pPr>
            <a:r>
              <a:rPr lang="en-GB">
                <a:solidFill>
                  <a:srgbClr val="11363F"/>
                </a:solidFill>
                <a:latin typeface="Epilogue"/>
                <a:ea typeface="Epilogue"/>
                <a:cs typeface="Epilogue"/>
                <a:sym typeface="Epilogue"/>
              </a:rPr>
              <a:t>But childhood is precious and fleeting. All children should have the opportunity to learn, develop and grow free from the addictive-by-design algorithms and age-inappropriate content of social media and smartphones.</a:t>
            </a:r>
            <a:endParaRPr>
              <a:solidFill>
                <a:srgbClr val="11363F"/>
              </a:solidFill>
              <a:latin typeface="Epilogue"/>
              <a:ea typeface="Epilogue"/>
              <a:cs typeface="Epilogue"/>
              <a:sym typeface="Epilogue"/>
            </a:endParaRPr>
          </a:p>
        </p:txBody>
      </p:sp>
      <p:pic>
        <p:nvPicPr>
          <p:cNvPr id="502" name="Google Shape;502;p4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288675" y="366375"/>
            <a:ext cx="566651" cy="56656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6"/>
        <p:cNvGrpSpPr/>
        <p:nvPr/>
      </p:nvGrpSpPr>
      <p:grpSpPr>
        <a:xfrm>
          <a:off x="0" y="0"/>
          <a:ext cx="0" cy="0"/>
          <a:chOff x="0" y="0"/>
          <a:chExt cx="0" cy="0"/>
        </a:xfrm>
      </p:grpSpPr>
      <p:sp>
        <p:nvSpPr>
          <p:cNvPr id="507" name="Google Shape;507;p46"/>
          <p:cNvSpPr/>
          <p:nvPr/>
        </p:nvSpPr>
        <p:spPr>
          <a:xfrm>
            <a:off x="294825" y="2459800"/>
            <a:ext cx="1988400" cy="2361300"/>
          </a:xfrm>
          <a:prstGeom prst="roundRect">
            <a:avLst>
              <a:gd name="adj" fmla="val 10851"/>
            </a:avLst>
          </a:prstGeom>
          <a:solidFill>
            <a:srgbClr val="FFE5D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08" name="Google Shape;508;p46"/>
          <p:cNvSpPr/>
          <p:nvPr/>
        </p:nvSpPr>
        <p:spPr>
          <a:xfrm>
            <a:off x="2475050" y="2459800"/>
            <a:ext cx="1988400" cy="2361300"/>
          </a:xfrm>
          <a:prstGeom prst="roundRect">
            <a:avLst>
              <a:gd name="adj" fmla="val 10851"/>
            </a:avLst>
          </a:prstGeom>
          <a:solidFill>
            <a:srgbClr val="FFE5D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09" name="Google Shape;509;p46"/>
          <p:cNvSpPr/>
          <p:nvPr/>
        </p:nvSpPr>
        <p:spPr>
          <a:xfrm>
            <a:off x="4655275" y="2459800"/>
            <a:ext cx="1988400" cy="2361300"/>
          </a:xfrm>
          <a:prstGeom prst="roundRect">
            <a:avLst>
              <a:gd name="adj" fmla="val 10851"/>
            </a:avLst>
          </a:prstGeom>
          <a:solidFill>
            <a:srgbClr val="EDFFD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0" name="Google Shape;510;p46"/>
          <p:cNvSpPr/>
          <p:nvPr/>
        </p:nvSpPr>
        <p:spPr>
          <a:xfrm>
            <a:off x="6835500" y="2459800"/>
            <a:ext cx="1988400" cy="2361300"/>
          </a:xfrm>
          <a:prstGeom prst="roundRect">
            <a:avLst>
              <a:gd name="adj" fmla="val 10851"/>
            </a:avLst>
          </a:prstGeom>
          <a:solidFill>
            <a:srgbClr val="EDFFD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1" name="Google Shape;511;p46"/>
          <p:cNvSpPr txBox="1"/>
          <p:nvPr/>
        </p:nvSpPr>
        <p:spPr>
          <a:xfrm>
            <a:off x="1600125" y="297600"/>
            <a:ext cx="59439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Our recommended approach</a:t>
            </a:r>
            <a:endParaRPr sz="3400" b="1">
              <a:solidFill>
                <a:srgbClr val="0E3B3B"/>
              </a:solidFill>
              <a:latin typeface="Freeman"/>
              <a:ea typeface="Freeman"/>
              <a:cs typeface="Freeman"/>
              <a:sym typeface="Freeman"/>
            </a:endParaRPr>
          </a:p>
        </p:txBody>
      </p:sp>
      <p:sp>
        <p:nvSpPr>
          <p:cNvPr id="512" name="Google Shape;512;p46"/>
          <p:cNvSpPr/>
          <p:nvPr/>
        </p:nvSpPr>
        <p:spPr>
          <a:xfrm>
            <a:off x="294825" y="964700"/>
            <a:ext cx="1988400" cy="1285200"/>
          </a:xfrm>
          <a:prstGeom prst="roundRect">
            <a:avLst>
              <a:gd name="adj" fmla="val 10851"/>
            </a:avLst>
          </a:prstGeom>
          <a:solidFill>
            <a:srgbClr val="1136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3" name="Google Shape;513;p46"/>
          <p:cNvSpPr txBox="1"/>
          <p:nvPr/>
        </p:nvSpPr>
        <p:spPr>
          <a:xfrm>
            <a:off x="495650" y="1579950"/>
            <a:ext cx="1586700" cy="4080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1000"/>
              </a:spcAft>
              <a:buNone/>
            </a:pPr>
            <a:r>
              <a:rPr lang="en-GB" sz="1200">
                <a:solidFill>
                  <a:schemeClr val="lt1"/>
                </a:solidFill>
                <a:latin typeface="Epilogue"/>
                <a:ea typeface="Epilogue"/>
                <a:cs typeface="Epilogue"/>
                <a:sym typeface="Epilogue"/>
              </a:rPr>
              <a:t>Delay smartphones until at least 14</a:t>
            </a:r>
            <a:endParaRPr sz="1200">
              <a:solidFill>
                <a:schemeClr val="lt1"/>
              </a:solidFill>
              <a:latin typeface="Epilogue"/>
              <a:ea typeface="Epilogue"/>
              <a:cs typeface="Epilogue"/>
              <a:sym typeface="Epilogue"/>
            </a:endParaRPr>
          </a:p>
        </p:txBody>
      </p:sp>
      <p:sp>
        <p:nvSpPr>
          <p:cNvPr id="514" name="Google Shape;514;p46"/>
          <p:cNvSpPr txBox="1"/>
          <p:nvPr/>
        </p:nvSpPr>
        <p:spPr>
          <a:xfrm>
            <a:off x="584150" y="1101725"/>
            <a:ext cx="14097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CEFFA8"/>
                </a:solidFill>
                <a:latin typeface="Freeman"/>
                <a:ea typeface="Freeman"/>
                <a:cs typeface="Freeman"/>
                <a:sym typeface="Freeman"/>
              </a:rPr>
              <a:t>01</a:t>
            </a:r>
            <a:endParaRPr sz="2600" b="1">
              <a:solidFill>
                <a:srgbClr val="CEFFA8"/>
              </a:solidFill>
              <a:latin typeface="Freeman"/>
              <a:ea typeface="Freeman"/>
              <a:cs typeface="Freeman"/>
              <a:sym typeface="Freeman"/>
            </a:endParaRPr>
          </a:p>
        </p:txBody>
      </p:sp>
      <p:pic>
        <p:nvPicPr>
          <p:cNvPr id="515" name="Google Shape;515;p4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sp>
        <p:nvSpPr>
          <p:cNvPr id="516" name="Google Shape;516;p46"/>
          <p:cNvSpPr/>
          <p:nvPr/>
        </p:nvSpPr>
        <p:spPr>
          <a:xfrm>
            <a:off x="2475050" y="964700"/>
            <a:ext cx="1988400" cy="1285200"/>
          </a:xfrm>
          <a:prstGeom prst="roundRect">
            <a:avLst>
              <a:gd name="adj" fmla="val 10851"/>
            </a:avLst>
          </a:prstGeom>
          <a:solidFill>
            <a:srgbClr val="1136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7" name="Google Shape;517;p46"/>
          <p:cNvSpPr/>
          <p:nvPr/>
        </p:nvSpPr>
        <p:spPr>
          <a:xfrm>
            <a:off x="4655275" y="964700"/>
            <a:ext cx="1988400" cy="1285200"/>
          </a:xfrm>
          <a:prstGeom prst="roundRect">
            <a:avLst>
              <a:gd name="adj" fmla="val 10851"/>
            </a:avLst>
          </a:prstGeom>
          <a:solidFill>
            <a:srgbClr val="1136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8" name="Google Shape;518;p46"/>
          <p:cNvSpPr/>
          <p:nvPr/>
        </p:nvSpPr>
        <p:spPr>
          <a:xfrm>
            <a:off x="6835500" y="964700"/>
            <a:ext cx="1988400" cy="1285200"/>
          </a:xfrm>
          <a:prstGeom prst="roundRect">
            <a:avLst>
              <a:gd name="adj" fmla="val 10851"/>
            </a:avLst>
          </a:prstGeom>
          <a:solidFill>
            <a:srgbClr val="11363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19" name="Google Shape;519;p46"/>
          <p:cNvSpPr txBox="1"/>
          <p:nvPr/>
        </p:nvSpPr>
        <p:spPr>
          <a:xfrm>
            <a:off x="2804225" y="1579950"/>
            <a:ext cx="1482300" cy="408000"/>
          </a:xfrm>
          <a:prstGeom prst="rect">
            <a:avLst/>
          </a:prstGeom>
          <a:noFill/>
          <a:ln>
            <a:noFill/>
          </a:ln>
        </p:spPr>
        <p:txBody>
          <a:bodyPr spcFirstLastPara="1" wrap="square" lIns="19050" tIns="19050" rIns="19050" bIns="19050" anchor="ctr" anchorCtr="0">
            <a:spAutoFit/>
          </a:bodyPr>
          <a:lstStyle/>
          <a:p>
            <a:pPr marL="0" lvl="0" indent="0" algn="ctr" rtl="0">
              <a:spcBef>
                <a:spcPts val="0"/>
              </a:spcBef>
              <a:spcAft>
                <a:spcPts val="1000"/>
              </a:spcAft>
              <a:buNone/>
            </a:pPr>
            <a:r>
              <a:rPr lang="en-GB" sz="1200">
                <a:solidFill>
                  <a:schemeClr val="lt1"/>
                </a:solidFill>
                <a:latin typeface="Epilogue"/>
                <a:ea typeface="Epilogue"/>
                <a:cs typeface="Epilogue"/>
                <a:sym typeface="Epilogue"/>
              </a:rPr>
              <a:t>Delay social media until at least 16</a:t>
            </a:r>
            <a:endParaRPr sz="1200">
              <a:solidFill>
                <a:schemeClr val="lt1"/>
              </a:solidFill>
              <a:latin typeface="Epilogue"/>
              <a:ea typeface="Epilogue"/>
              <a:cs typeface="Epilogue"/>
              <a:sym typeface="Epilogue"/>
            </a:endParaRPr>
          </a:p>
        </p:txBody>
      </p:sp>
      <p:sp>
        <p:nvSpPr>
          <p:cNvPr id="520" name="Google Shape;520;p46"/>
          <p:cNvSpPr txBox="1"/>
          <p:nvPr/>
        </p:nvSpPr>
        <p:spPr>
          <a:xfrm>
            <a:off x="2764400" y="1101725"/>
            <a:ext cx="14097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CEFFA8"/>
                </a:solidFill>
                <a:latin typeface="Freeman"/>
                <a:ea typeface="Freeman"/>
                <a:cs typeface="Freeman"/>
                <a:sym typeface="Freeman"/>
              </a:rPr>
              <a:t>02</a:t>
            </a:r>
            <a:endParaRPr sz="2600" b="1">
              <a:solidFill>
                <a:srgbClr val="CEFFA8"/>
              </a:solidFill>
              <a:latin typeface="Freeman"/>
              <a:ea typeface="Freeman"/>
              <a:cs typeface="Freeman"/>
              <a:sym typeface="Freeman"/>
            </a:endParaRPr>
          </a:p>
        </p:txBody>
      </p:sp>
      <p:sp>
        <p:nvSpPr>
          <p:cNvPr id="521" name="Google Shape;521;p46"/>
          <p:cNvSpPr txBox="1"/>
          <p:nvPr/>
        </p:nvSpPr>
        <p:spPr>
          <a:xfrm>
            <a:off x="4856150" y="1487700"/>
            <a:ext cx="1586700" cy="408000"/>
          </a:xfrm>
          <a:prstGeom prst="rect">
            <a:avLst/>
          </a:prstGeom>
          <a:noFill/>
          <a:ln>
            <a:noFill/>
          </a:ln>
        </p:spPr>
        <p:txBody>
          <a:bodyPr spcFirstLastPara="1" wrap="square" lIns="19050" tIns="19050" rIns="19050" bIns="19050" anchor="ctr" anchorCtr="0">
            <a:spAutoFit/>
          </a:bodyPr>
          <a:lstStyle/>
          <a:p>
            <a:pPr marL="0" lvl="0" indent="0" algn="ctr" rtl="0">
              <a:spcBef>
                <a:spcPts val="0"/>
              </a:spcBef>
              <a:spcAft>
                <a:spcPts val="1000"/>
              </a:spcAft>
              <a:buNone/>
            </a:pPr>
            <a:r>
              <a:rPr lang="en-GB" sz="1200">
                <a:solidFill>
                  <a:schemeClr val="lt1"/>
                </a:solidFill>
                <a:latin typeface="Epilogue"/>
                <a:ea typeface="Epilogue"/>
                <a:cs typeface="Epilogue"/>
                <a:sym typeface="Epilogue"/>
              </a:rPr>
              <a:t>A simple phone to stay in contact</a:t>
            </a:r>
            <a:endParaRPr sz="1200">
              <a:solidFill>
                <a:schemeClr val="lt1"/>
              </a:solidFill>
              <a:latin typeface="Epilogue"/>
              <a:ea typeface="Epilogue"/>
              <a:cs typeface="Epilogue"/>
              <a:sym typeface="Epilogue"/>
            </a:endParaRPr>
          </a:p>
        </p:txBody>
      </p:sp>
      <p:sp>
        <p:nvSpPr>
          <p:cNvPr id="522" name="Google Shape;522;p46"/>
          <p:cNvSpPr txBox="1"/>
          <p:nvPr/>
        </p:nvSpPr>
        <p:spPr>
          <a:xfrm>
            <a:off x="4944625" y="1101725"/>
            <a:ext cx="14097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CEFFA8"/>
                </a:solidFill>
                <a:latin typeface="Freeman"/>
                <a:ea typeface="Freeman"/>
                <a:cs typeface="Freeman"/>
                <a:sym typeface="Freeman"/>
              </a:rPr>
              <a:t>03</a:t>
            </a:r>
            <a:endParaRPr sz="2600" b="1">
              <a:solidFill>
                <a:srgbClr val="CEFFA8"/>
              </a:solidFill>
              <a:latin typeface="Freeman"/>
              <a:ea typeface="Freeman"/>
              <a:cs typeface="Freeman"/>
              <a:sym typeface="Freeman"/>
            </a:endParaRPr>
          </a:p>
        </p:txBody>
      </p:sp>
      <p:sp>
        <p:nvSpPr>
          <p:cNvPr id="523" name="Google Shape;523;p46"/>
          <p:cNvSpPr txBox="1"/>
          <p:nvPr/>
        </p:nvSpPr>
        <p:spPr>
          <a:xfrm>
            <a:off x="6974625" y="1487700"/>
            <a:ext cx="1710300" cy="720900"/>
          </a:xfrm>
          <a:prstGeom prst="rect">
            <a:avLst/>
          </a:prstGeom>
          <a:noFill/>
          <a:ln>
            <a:noFill/>
          </a:ln>
        </p:spPr>
        <p:txBody>
          <a:bodyPr spcFirstLastPara="1" wrap="square" lIns="19050" tIns="19050" rIns="19050" bIns="19050" anchor="ctr" anchorCtr="0">
            <a:spAutoFit/>
          </a:bodyPr>
          <a:lstStyle/>
          <a:p>
            <a:pPr marL="0" lvl="0" indent="0" algn="ctr" rtl="0">
              <a:spcBef>
                <a:spcPts val="0"/>
              </a:spcBef>
              <a:spcAft>
                <a:spcPts val="0"/>
              </a:spcAft>
              <a:buClr>
                <a:schemeClr val="dk1"/>
              </a:buClr>
              <a:buSzPts val="1100"/>
              <a:buFont typeface="Arial"/>
              <a:buNone/>
            </a:pPr>
            <a:r>
              <a:rPr lang="en-GB" sz="1200">
                <a:solidFill>
                  <a:schemeClr val="lt1"/>
                </a:solidFill>
                <a:latin typeface="Epilogue"/>
                <a:ea typeface="Epilogue"/>
                <a:cs typeface="Epilogue"/>
                <a:sym typeface="Epilogue"/>
              </a:rPr>
              <a:t>Shared access to a family computer</a:t>
            </a:r>
            <a:endParaRPr sz="1200">
              <a:solidFill>
                <a:schemeClr val="lt1"/>
              </a:solidFill>
              <a:latin typeface="Epilogue"/>
              <a:ea typeface="Epilogue"/>
              <a:cs typeface="Epilogue"/>
              <a:sym typeface="Epilogue"/>
            </a:endParaRPr>
          </a:p>
          <a:p>
            <a:pPr marL="0" marR="0" lvl="0" indent="0" algn="ctr" rtl="0">
              <a:lnSpc>
                <a:spcPct val="100000"/>
              </a:lnSpc>
              <a:spcBef>
                <a:spcPts val="1000"/>
              </a:spcBef>
              <a:spcAft>
                <a:spcPts val="1000"/>
              </a:spcAft>
              <a:buNone/>
            </a:pPr>
            <a:endParaRPr sz="1200">
              <a:solidFill>
                <a:schemeClr val="lt1"/>
              </a:solidFill>
              <a:latin typeface="Epilogue"/>
              <a:ea typeface="Epilogue"/>
              <a:cs typeface="Epilogue"/>
              <a:sym typeface="Epilogue"/>
            </a:endParaRPr>
          </a:p>
        </p:txBody>
      </p:sp>
      <p:sp>
        <p:nvSpPr>
          <p:cNvPr id="524" name="Google Shape;524;p46"/>
          <p:cNvSpPr txBox="1"/>
          <p:nvPr/>
        </p:nvSpPr>
        <p:spPr>
          <a:xfrm>
            <a:off x="7124850" y="1101725"/>
            <a:ext cx="1409700" cy="3585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2600" b="1">
                <a:solidFill>
                  <a:srgbClr val="CEFFA8"/>
                </a:solidFill>
                <a:latin typeface="Freeman"/>
                <a:ea typeface="Freeman"/>
                <a:cs typeface="Freeman"/>
                <a:sym typeface="Freeman"/>
              </a:rPr>
              <a:t>04</a:t>
            </a:r>
            <a:endParaRPr sz="2600" b="1">
              <a:solidFill>
                <a:srgbClr val="CEFFA8"/>
              </a:solidFill>
              <a:latin typeface="Freeman"/>
              <a:ea typeface="Freeman"/>
              <a:cs typeface="Freeman"/>
              <a:sym typeface="Freeman"/>
            </a:endParaRPr>
          </a:p>
        </p:txBody>
      </p:sp>
      <p:sp>
        <p:nvSpPr>
          <p:cNvPr id="525" name="Google Shape;525;p46"/>
          <p:cNvSpPr txBox="1"/>
          <p:nvPr/>
        </p:nvSpPr>
        <p:spPr>
          <a:xfrm>
            <a:off x="584150" y="4350485"/>
            <a:ext cx="1409700" cy="2601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800" b="1">
                <a:solidFill>
                  <a:srgbClr val="0E3B3B"/>
                </a:solidFill>
                <a:latin typeface="Freeman"/>
                <a:ea typeface="Freeman"/>
                <a:cs typeface="Freeman"/>
                <a:sym typeface="Freeman"/>
              </a:rPr>
              <a:t>SMARTPHONE</a:t>
            </a:r>
            <a:endParaRPr sz="1800" b="1">
              <a:solidFill>
                <a:srgbClr val="0E3B3B"/>
              </a:solidFill>
              <a:latin typeface="Freeman"/>
              <a:ea typeface="Freeman"/>
              <a:cs typeface="Freeman"/>
              <a:sym typeface="Freeman"/>
            </a:endParaRPr>
          </a:p>
        </p:txBody>
      </p:sp>
      <p:sp>
        <p:nvSpPr>
          <p:cNvPr id="526" name="Google Shape;526;p46"/>
          <p:cNvSpPr txBox="1"/>
          <p:nvPr/>
        </p:nvSpPr>
        <p:spPr>
          <a:xfrm>
            <a:off x="2614100" y="4350485"/>
            <a:ext cx="1710300" cy="2601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800" b="1">
                <a:solidFill>
                  <a:srgbClr val="0E3B3B"/>
                </a:solidFill>
                <a:latin typeface="Freeman"/>
                <a:ea typeface="Freeman"/>
                <a:cs typeface="Freeman"/>
                <a:sym typeface="Freeman"/>
              </a:rPr>
              <a:t>SOCIAL MEDIA</a:t>
            </a:r>
            <a:endParaRPr sz="1800" b="1">
              <a:solidFill>
                <a:srgbClr val="0E3B3B"/>
              </a:solidFill>
              <a:latin typeface="Freeman"/>
              <a:ea typeface="Freeman"/>
              <a:cs typeface="Freeman"/>
              <a:sym typeface="Freeman"/>
            </a:endParaRPr>
          </a:p>
        </p:txBody>
      </p:sp>
      <p:sp>
        <p:nvSpPr>
          <p:cNvPr id="527" name="Google Shape;527;p46"/>
          <p:cNvSpPr txBox="1"/>
          <p:nvPr/>
        </p:nvSpPr>
        <p:spPr>
          <a:xfrm>
            <a:off x="4558325" y="4350485"/>
            <a:ext cx="2182200" cy="2601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800" b="1">
                <a:solidFill>
                  <a:srgbClr val="0E3B3B"/>
                </a:solidFill>
                <a:latin typeface="Freeman"/>
                <a:ea typeface="Freeman"/>
                <a:cs typeface="Freeman"/>
                <a:sym typeface="Freeman"/>
              </a:rPr>
              <a:t>SIMPLE PHONE</a:t>
            </a:r>
            <a:endParaRPr sz="1800" b="1">
              <a:solidFill>
                <a:srgbClr val="0E3B3B"/>
              </a:solidFill>
              <a:latin typeface="Freeman"/>
              <a:ea typeface="Freeman"/>
              <a:cs typeface="Freeman"/>
              <a:sym typeface="Freeman"/>
            </a:endParaRPr>
          </a:p>
        </p:txBody>
      </p:sp>
      <p:sp>
        <p:nvSpPr>
          <p:cNvPr id="528" name="Google Shape;528;p46"/>
          <p:cNvSpPr txBox="1"/>
          <p:nvPr/>
        </p:nvSpPr>
        <p:spPr>
          <a:xfrm>
            <a:off x="7124850" y="4239635"/>
            <a:ext cx="1409700" cy="4818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1800" b="1">
                <a:solidFill>
                  <a:srgbClr val="0E3B3B"/>
                </a:solidFill>
                <a:latin typeface="Freeman"/>
                <a:ea typeface="Freeman"/>
                <a:cs typeface="Freeman"/>
                <a:sym typeface="Freeman"/>
              </a:rPr>
              <a:t>FAMILY COMPUTER</a:t>
            </a:r>
            <a:endParaRPr sz="1800" b="1">
              <a:solidFill>
                <a:srgbClr val="0E3B3B"/>
              </a:solidFill>
              <a:latin typeface="Freeman"/>
              <a:ea typeface="Freeman"/>
              <a:cs typeface="Freeman"/>
              <a:sym typeface="Freeman"/>
            </a:endParaRPr>
          </a:p>
        </p:txBody>
      </p:sp>
      <p:pic>
        <p:nvPicPr>
          <p:cNvPr id="529" name="Google Shape;529;p4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rot="610621">
            <a:off x="5243626" y="2664732"/>
            <a:ext cx="805475" cy="1571687"/>
          </a:xfrm>
          <a:prstGeom prst="rect">
            <a:avLst/>
          </a:prstGeom>
          <a:noFill/>
          <a:ln>
            <a:noFill/>
          </a:ln>
        </p:spPr>
      </p:pic>
      <p:pic>
        <p:nvPicPr>
          <p:cNvPr id="530" name="Google Shape;530;p4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804150" y="2941612"/>
            <a:ext cx="1330201" cy="1139028"/>
          </a:xfrm>
          <a:prstGeom prst="rect">
            <a:avLst/>
          </a:prstGeom>
          <a:noFill/>
          <a:ln>
            <a:noFill/>
          </a:ln>
        </p:spPr>
      </p:pic>
      <p:pic>
        <p:nvPicPr>
          <p:cNvPr id="531" name="Google Shape;531;p46"/>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rot="-742235">
            <a:off x="687469" y="2610181"/>
            <a:ext cx="1203211" cy="1703987"/>
          </a:xfrm>
          <a:prstGeom prst="rect">
            <a:avLst/>
          </a:prstGeom>
          <a:noFill/>
          <a:ln>
            <a:noFill/>
          </a:ln>
        </p:spPr>
      </p:pic>
      <p:pic>
        <p:nvPicPr>
          <p:cNvPr id="532" name="Google Shape;532;p46"/>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7088700" y="3040550"/>
            <a:ext cx="1482148" cy="991801"/>
          </a:xfrm>
          <a:prstGeom prst="rect">
            <a:avLst/>
          </a:prstGeom>
          <a:noFill/>
          <a:ln>
            <a:noFill/>
          </a:ln>
        </p:spPr>
      </p:pic>
      <p:pic>
        <p:nvPicPr>
          <p:cNvPr id="533" name="Google Shape;533;p46"/>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1923700" y="2459797"/>
            <a:ext cx="460650" cy="480506"/>
          </a:xfrm>
          <a:prstGeom prst="rect">
            <a:avLst/>
          </a:prstGeom>
          <a:noFill/>
          <a:ln>
            <a:noFill/>
          </a:ln>
        </p:spPr>
      </p:pic>
      <p:pic>
        <p:nvPicPr>
          <p:cNvPr id="534" name="Google Shape;534;p46"/>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rot="166779">
            <a:off x="4111350" y="2459797"/>
            <a:ext cx="460650" cy="480506"/>
          </a:xfrm>
          <a:prstGeom prst="rect">
            <a:avLst/>
          </a:prstGeom>
          <a:noFill/>
          <a:ln>
            <a:noFill/>
          </a:ln>
        </p:spPr>
      </p:pic>
      <p:pic>
        <p:nvPicPr>
          <p:cNvPr id="535" name="Google Shape;535;p46"/>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6219375" y="2448025"/>
            <a:ext cx="578344" cy="457200"/>
          </a:xfrm>
          <a:prstGeom prst="rect">
            <a:avLst/>
          </a:prstGeom>
          <a:noFill/>
          <a:ln>
            <a:noFill/>
          </a:ln>
        </p:spPr>
      </p:pic>
      <p:pic>
        <p:nvPicPr>
          <p:cNvPr id="536" name="Google Shape;536;p46"/>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8433725" y="2448025"/>
            <a:ext cx="578344" cy="4572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40"/>
        <p:cNvGrpSpPr/>
        <p:nvPr/>
      </p:nvGrpSpPr>
      <p:grpSpPr>
        <a:xfrm>
          <a:off x="0" y="0"/>
          <a:ext cx="0" cy="0"/>
          <a:chOff x="0" y="0"/>
          <a:chExt cx="0" cy="0"/>
        </a:xfrm>
      </p:grpSpPr>
      <p:sp>
        <p:nvSpPr>
          <p:cNvPr id="541" name="Google Shape;541;p47"/>
          <p:cNvSpPr txBox="1"/>
          <p:nvPr/>
        </p:nvSpPr>
        <p:spPr>
          <a:xfrm>
            <a:off x="1267700" y="297600"/>
            <a:ext cx="66087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Parental controls aren’t the solution</a:t>
            </a:r>
            <a:endParaRPr sz="3400" b="1">
              <a:solidFill>
                <a:srgbClr val="0E3B3B"/>
              </a:solidFill>
              <a:latin typeface="Freeman"/>
              <a:ea typeface="Freeman"/>
              <a:cs typeface="Freeman"/>
              <a:sym typeface="Freeman"/>
            </a:endParaRPr>
          </a:p>
        </p:txBody>
      </p:sp>
      <p:sp>
        <p:nvSpPr>
          <p:cNvPr id="542" name="Google Shape;542;p47"/>
          <p:cNvSpPr txBox="1"/>
          <p:nvPr/>
        </p:nvSpPr>
        <p:spPr>
          <a:xfrm>
            <a:off x="536167" y="1133750"/>
            <a:ext cx="2602800" cy="648000"/>
          </a:xfrm>
          <a:prstGeom prst="rect">
            <a:avLst/>
          </a:prstGeom>
          <a:noFill/>
          <a:ln>
            <a:noFill/>
          </a:ln>
        </p:spPr>
        <p:txBody>
          <a:bodyPr spcFirstLastPara="1" wrap="square" lIns="19050" tIns="19050" rIns="19050" bIns="19050" anchor="ctr" anchorCtr="0">
            <a:spAutoFit/>
          </a:bodyPr>
          <a:lstStyle/>
          <a:p>
            <a:pPr marL="0" marR="0" lvl="0" indent="0" algn="l" rtl="0">
              <a:lnSpc>
                <a:spcPct val="115000"/>
              </a:lnSpc>
              <a:spcBef>
                <a:spcPts val="0"/>
              </a:spcBef>
              <a:spcAft>
                <a:spcPts val="3000"/>
              </a:spcAft>
              <a:buNone/>
            </a:pPr>
            <a:r>
              <a:rPr lang="en-GB" sz="1200" b="1">
                <a:solidFill>
                  <a:srgbClr val="0E3B3B"/>
                </a:solidFill>
                <a:latin typeface="Epilogue"/>
                <a:ea typeface="Epilogue"/>
                <a:cs typeface="Epilogue"/>
                <a:sym typeface="Epilogue"/>
              </a:rPr>
              <a:t>Even the most tech-savvy parents struggle to manage parental controls</a:t>
            </a:r>
            <a:endParaRPr sz="1200" b="1">
              <a:solidFill>
                <a:srgbClr val="0E3B3B"/>
              </a:solidFill>
              <a:latin typeface="Epilogue"/>
              <a:ea typeface="Epilogue"/>
              <a:cs typeface="Epilogue"/>
              <a:sym typeface="Epilogue"/>
            </a:endParaRPr>
          </a:p>
        </p:txBody>
      </p:sp>
      <p:pic>
        <p:nvPicPr>
          <p:cNvPr id="543" name="Google Shape;543;p4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01529" y="1139856"/>
            <a:ext cx="156850" cy="261151"/>
          </a:xfrm>
          <a:prstGeom prst="rect">
            <a:avLst/>
          </a:prstGeom>
          <a:noFill/>
          <a:ln>
            <a:noFill/>
          </a:ln>
        </p:spPr>
      </p:pic>
      <p:sp>
        <p:nvSpPr>
          <p:cNvPr id="544" name="Google Shape;544;p47"/>
          <p:cNvSpPr txBox="1"/>
          <p:nvPr/>
        </p:nvSpPr>
        <p:spPr>
          <a:xfrm>
            <a:off x="3387924" y="1133750"/>
            <a:ext cx="2259900" cy="648000"/>
          </a:xfrm>
          <a:prstGeom prst="rect">
            <a:avLst/>
          </a:prstGeom>
          <a:noFill/>
          <a:ln>
            <a:noFill/>
          </a:ln>
        </p:spPr>
        <p:txBody>
          <a:bodyPr spcFirstLastPara="1" wrap="square" lIns="19050" tIns="19050" rIns="19050" bIns="19050" anchor="ctr" anchorCtr="0">
            <a:spAutoFit/>
          </a:bodyPr>
          <a:lstStyle/>
          <a:p>
            <a:pPr marL="0" marR="0" lvl="0" indent="0" algn="l" rtl="0">
              <a:lnSpc>
                <a:spcPct val="115000"/>
              </a:lnSpc>
              <a:spcBef>
                <a:spcPts val="0"/>
              </a:spcBef>
              <a:spcAft>
                <a:spcPts val="3000"/>
              </a:spcAft>
              <a:buNone/>
            </a:pPr>
            <a:r>
              <a:rPr lang="en-GB" sz="1200" b="1">
                <a:solidFill>
                  <a:srgbClr val="0E3B3B"/>
                </a:solidFill>
                <a:latin typeface="Epilogue"/>
                <a:ea typeface="Epilogue"/>
                <a:cs typeface="Epilogue"/>
                <a:sym typeface="Epilogue"/>
              </a:rPr>
              <a:t>Some apps require updates to hundreds of settings to make them age appropriate</a:t>
            </a:r>
            <a:endParaRPr sz="1200" b="1">
              <a:solidFill>
                <a:srgbClr val="0E3B3B"/>
              </a:solidFill>
              <a:latin typeface="Epilogue"/>
              <a:ea typeface="Epilogue"/>
              <a:cs typeface="Epilogue"/>
              <a:sym typeface="Epilogue"/>
            </a:endParaRPr>
          </a:p>
        </p:txBody>
      </p:sp>
      <p:pic>
        <p:nvPicPr>
          <p:cNvPr id="545" name="Google Shape;545;p4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279" y="1139856"/>
            <a:ext cx="156850" cy="261151"/>
          </a:xfrm>
          <a:prstGeom prst="rect">
            <a:avLst/>
          </a:prstGeom>
          <a:noFill/>
          <a:ln>
            <a:noFill/>
          </a:ln>
        </p:spPr>
      </p:pic>
      <p:sp>
        <p:nvSpPr>
          <p:cNvPr id="546" name="Google Shape;546;p47"/>
          <p:cNvSpPr txBox="1"/>
          <p:nvPr/>
        </p:nvSpPr>
        <p:spPr>
          <a:xfrm>
            <a:off x="6239617" y="1133750"/>
            <a:ext cx="2602800" cy="860400"/>
          </a:xfrm>
          <a:prstGeom prst="rect">
            <a:avLst/>
          </a:prstGeom>
          <a:noFill/>
          <a:ln>
            <a:noFill/>
          </a:ln>
        </p:spPr>
        <p:txBody>
          <a:bodyPr spcFirstLastPara="1" wrap="square" lIns="19050" tIns="19050" rIns="19050" bIns="19050" anchor="ctr" anchorCtr="0">
            <a:spAutoFit/>
          </a:bodyPr>
          <a:lstStyle/>
          <a:p>
            <a:pPr marL="0" marR="0" lvl="0" indent="0" algn="l" rtl="0">
              <a:lnSpc>
                <a:spcPct val="115000"/>
              </a:lnSpc>
              <a:spcBef>
                <a:spcPts val="0"/>
              </a:spcBef>
              <a:spcAft>
                <a:spcPts val="3000"/>
              </a:spcAft>
              <a:buNone/>
            </a:pPr>
            <a:r>
              <a:rPr lang="en-GB" sz="1200" b="1">
                <a:solidFill>
                  <a:srgbClr val="0E3B3B"/>
                </a:solidFill>
                <a:latin typeface="Epilogue"/>
                <a:ea typeface="Epilogue"/>
                <a:cs typeface="Epilogue"/>
                <a:sym typeface="Epilogue"/>
              </a:rPr>
              <a:t>Even if your child’s phone has controls, their friends may not so they may be sent harmful content regardless</a:t>
            </a:r>
            <a:endParaRPr sz="1200" b="1">
              <a:solidFill>
                <a:srgbClr val="0E3B3B"/>
              </a:solidFill>
              <a:latin typeface="Epilogue"/>
              <a:ea typeface="Epilogue"/>
              <a:cs typeface="Epilogue"/>
              <a:sym typeface="Epilogue"/>
            </a:endParaRPr>
          </a:p>
        </p:txBody>
      </p:sp>
      <p:pic>
        <p:nvPicPr>
          <p:cNvPr id="547" name="Google Shape;547;p4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004979" y="1139856"/>
            <a:ext cx="156850" cy="261151"/>
          </a:xfrm>
          <a:prstGeom prst="rect">
            <a:avLst/>
          </a:prstGeom>
          <a:noFill/>
          <a:ln>
            <a:noFill/>
          </a:ln>
        </p:spPr>
      </p:pic>
      <p:pic>
        <p:nvPicPr>
          <p:cNvPr id="548" name="Google Shape;548;p47"/>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294825" y="312075"/>
            <a:ext cx="369055" cy="369024"/>
          </a:xfrm>
          <a:prstGeom prst="rect">
            <a:avLst/>
          </a:prstGeom>
          <a:noFill/>
          <a:ln>
            <a:noFill/>
          </a:ln>
        </p:spPr>
      </p:pic>
      <p:pic>
        <p:nvPicPr>
          <p:cNvPr id="549" name="Google Shape;549;p4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08775" y="2189750"/>
            <a:ext cx="2259952" cy="2610675"/>
          </a:xfrm>
          <a:prstGeom prst="rect">
            <a:avLst/>
          </a:prstGeom>
          <a:noFill/>
          <a:ln>
            <a:noFill/>
          </a:ln>
        </p:spPr>
      </p:pic>
      <p:pic>
        <p:nvPicPr>
          <p:cNvPr id="550" name="Google Shape;550;p4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3270575" y="2189750"/>
            <a:ext cx="2259948" cy="2610675"/>
          </a:xfrm>
          <a:prstGeom prst="rect">
            <a:avLst/>
          </a:prstGeom>
          <a:noFill/>
          <a:ln>
            <a:noFill/>
          </a:ln>
        </p:spPr>
      </p:pic>
      <p:pic>
        <p:nvPicPr>
          <p:cNvPr id="551" name="Google Shape;551;p47"/>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6239629" y="2189750"/>
            <a:ext cx="2259938" cy="26106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EAF6C8"/>
        </a:solidFill>
        <a:effectLst/>
      </p:bgPr>
    </p:bg>
    <p:spTree>
      <p:nvGrpSpPr>
        <p:cNvPr id="1" name="Shape 555"/>
        <p:cNvGrpSpPr/>
        <p:nvPr/>
      </p:nvGrpSpPr>
      <p:grpSpPr>
        <a:xfrm>
          <a:off x="0" y="0"/>
          <a:ext cx="0" cy="0"/>
          <a:chOff x="0" y="0"/>
          <a:chExt cx="0" cy="0"/>
        </a:xfrm>
      </p:grpSpPr>
      <p:pic>
        <p:nvPicPr>
          <p:cNvPr id="556" name="Google Shape;556;p48"/>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0" y="0"/>
            <a:ext cx="9144003" cy="5143501"/>
          </a:xfrm>
          <a:prstGeom prst="rect">
            <a:avLst/>
          </a:prstGeom>
          <a:noFill/>
          <a:ln>
            <a:noFill/>
          </a:ln>
        </p:spPr>
      </p:pic>
      <p:sp>
        <p:nvSpPr>
          <p:cNvPr id="557" name="Google Shape;557;p48"/>
          <p:cNvSpPr txBox="1"/>
          <p:nvPr/>
        </p:nvSpPr>
        <p:spPr>
          <a:xfrm>
            <a:off x="1132950" y="2766975"/>
            <a:ext cx="6878100" cy="6204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1600"/>
              </a:spcAft>
              <a:buNone/>
            </a:pPr>
            <a:r>
              <a:rPr lang="en-GB" sz="4200" b="1">
                <a:solidFill>
                  <a:schemeClr val="lt1"/>
                </a:solidFill>
                <a:latin typeface="Freeman"/>
                <a:ea typeface="Freeman"/>
                <a:cs typeface="Freeman"/>
                <a:sym typeface="Freeman"/>
              </a:rPr>
              <a:t>makes collective action simple</a:t>
            </a:r>
            <a:endParaRPr sz="4200" b="1">
              <a:solidFill>
                <a:schemeClr val="lt1"/>
              </a:solidFill>
              <a:latin typeface="Freeman"/>
              <a:ea typeface="Freeman"/>
              <a:cs typeface="Freeman"/>
              <a:sym typeface="Freeman"/>
            </a:endParaRPr>
          </a:p>
        </p:txBody>
      </p:sp>
      <p:pic>
        <p:nvPicPr>
          <p:cNvPr id="558" name="Google Shape;558;p48"/>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1282625" y="1644625"/>
            <a:ext cx="6578751" cy="1159600"/>
          </a:xfrm>
          <a:prstGeom prst="rect">
            <a:avLst/>
          </a:prstGeom>
          <a:noFill/>
          <a:ln>
            <a:noFill/>
          </a:ln>
        </p:spPr>
      </p:pic>
      <p:pic>
        <p:nvPicPr>
          <p:cNvPr id="559" name="Google Shape;559;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239499" y="770930"/>
            <a:ext cx="665001" cy="66494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563"/>
        <p:cNvGrpSpPr/>
        <p:nvPr/>
      </p:nvGrpSpPr>
      <p:grpSpPr>
        <a:xfrm>
          <a:off x="0" y="0"/>
          <a:ext cx="0" cy="0"/>
          <a:chOff x="0" y="0"/>
          <a:chExt cx="0" cy="0"/>
        </a:xfrm>
      </p:grpSpPr>
      <p:pic>
        <p:nvPicPr>
          <p:cNvPr id="564" name="Google Shape;564;p49"/>
          <p:cNvPicPr preferRelativeResize="0"/>
          <p:nvPr/>
        </p:nvPicPr>
        <p:blipFill>
          <a:blip r:embed="rId3" cstate="email">
            <a:alphaModFix amt="9000"/>
            <a:extLst>
              <a:ext uri="{28A0092B-C50C-407E-A947-70E740481C1C}">
                <a14:useLocalDpi xmlns:a14="http://schemas.microsoft.com/office/drawing/2010/main"/>
              </a:ext>
            </a:extLst>
          </a:blip>
          <a:stretch>
            <a:fillRect/>
          </a:stretch>
        </p:blipFill>
        <p:spPr>
          <a:xfrm>
            <a:off x="0" y="0"/>
            <a:ext cx="9144003" cy="5143501"/>
          </a:xfrm>
          <a:prstGeom prst="rect">
            <a:avLst/>
          </a:prstGeom>
          <a:noFill/>
          <a:ln>
            <a:noFill/>
          </a:ln>
        </p:spPr>
      </p:pic>
      <p:sp>
        <p:nvSpPr>
          <p:cNvPr id="565" name="Google Shape;565;p49"/>
          <p:cNvSpPr txBox="1"/>
          <p:nvPr/>
        </p:nvSpPr>
        <p:spPr>
          <a:xfrm>
            <a:off x="1038925" y="297600"/>
            <a:ext cx="7066200" cy="10359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2400" b="1">
                <a:solidFill>
                  <a:srgbClr val="0E3B3B"/>
                </a:solidFill>
                <a:latin typeface="Freeman"/>
                <a:ea typeface="Freeman"/>
                <a:cs typeface="Freeman"/>
                <a:sym typeface="Freeman"/>
              </a:rPr>
              <a:t>The Parent Pact is an online tool that helps parents agree to delay with others in your community. The more of us who sign, the more powerful it becomes.</a:t>
            </a:r>
            <a:endParaRPr sz="2400" b="1">
              <a:solidFill>
                <a:srgbClr val="0E3B3B"/>
              </a:solidFill>
              <a:latin typeface="Freeman"/>
              <a:ea typeface="Freeman"/>
              <a:cs typeface="Freeman"/>
              <a:sym typeface="Freeman"/>
            </a:endParaRPr>
          </a:p>
        </p:txBody>
      </p:sp>
      <p:sp>
        <p:nvSpPr>
          <p:cNvPr id="566" name="Google Shape;566;p49"/>
          <p:cNvSpPr txBox="1"/>
          <p:nvPr/>
        </p:nvSpPr>
        <p:spPr>
          <a:xfrm>
            <a:off x="593073" y="1764293"/>
            <a:ext cx="1880700" cy="64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GB">
                <a:solidFill>
                  <a:srgbClr val="00353F"/>
                </a:solidFill>
                <a:latin typeface="Epilogue Medium"/>
                <a:ea typeface="Epilogue Medium"/>
                <a:cs typeface="Epilogue Medium"/>
                <a:sym typeface="Epilogue Medium"/>
              </a:rPr>
              <a:t>Select your region &amp; child’s school</a:t>
            </a:r>
            <a:endParaRPr sz="1100">
              <a:latin typeface="Epilogue Medium"/>
              <a:ea typeface="Epilogue Medium"/>
              <a:cs typeface="Epilogue Medium"/>
              <a:sym typeface="Epilogue Medium"/>
            </a:endParaRPr>
          </a:p>
        </p:txBody>
      </p:sp>
      <p:sp>
        <p:nvSpPr>
          <p:cNvPr id="567" name="Google Shape;567;p49"/>
          <p:cNvSpPr txBox="1"/>
          <p:nvPr/>
        </p:nvSpPr>
        <p:spPr>
          <a:xfrm>
            <a:off x="3364551" y="1764293"/>
            <a:ext cx="2250000" cy="6480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None/>
            </a:pPr>
            <a:r>
              <a:rPr lang="en-GB">
                <a:solidFill>
                  <a:srgbClr val="00353F"/>
                </a:solidFill>
                <a:latin typeface="Epilogue Medium"/>
                <a:ea typeface="Epilogue Medium"/>
                <a:cs typeface="Epilogue Medium"/>
                <a:sym typeface="Epilogue Medium"/>
              </a:rPr>
              <a:t>Sign the Pact to delay until at least 14</a:t>
            </a:r>
            <a:endParaRPr>
              <a:solidFill>
                <a:srgbClr val="00353F"/>
              </a:solidFill>
              <a:latin typeface="Epilogue Medium"/>
              <a:ea typeface="Epilogue Medium"/>
              <a:cs typeface="Epilogue Medium"/>
              <a:sym typeface="Epilogue Medium"/>
            </a:endParaRPr>
          </a:p>
        </p:txBody>
      </p:sp>
      <p:sp>
        <p:nvSpPr>
          <p:cNvPr id="568" name="Google Shape;568;p49"/>
          <p:cNvSpPr txBox="1"/>
          <p:nvPr/>
        </p:nvSpPr>
        <p:spPr>
          <a:xfrm>
            <a:off x="6231925" y="1764293"/>
            <a:ext cx="2382000" cy="6480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None/>
            </a:pPr>
            <a:r>
              <a:rPr lang="en-GB">
                <a:solidFill>
                  <a:srgbClr val="00353F"/>
                </a:solidFill>
                <a:latin typeface="Epilogue Medium"/>
                <a:ea typeface="Epilogue Medium"/>
                <a:cs typeface="Epilogue Medium"/>
                <a:sym typeface="Epilogue Medium"/>
              </a:rPr>
              <a:t>View results for your region, school &amp; class</a:t>
            </a:r>
            <a:endParaRPr>
              <a:solidFill>
                <a:srgbClr val="00353F"/>
              </a:solidFill>
              <a:latin typeface="Epilogue Medium"/>
              <a:ea typeface="Epilogue Medium"/>
              <a:cs typeface="Epilogue Medium"/>
              <a:sym typeface="Epilogue Medium"/>
            </a:endParaRPr>
          </a:p>
        </p:txBody>
      </p:sp>
      <p:sp>
        <p:nvSpPr>
          <p:cNvPr id="569" name="Google Shape;569;p49"/>
          <p:cNvSpPr/>
          <p:nvPr/>
        </p:nvSpPr>
        <p:spPr>
          <a:xfrm>
            <a:off x="1108650" y="1544121"/>
            <a:ext cx="849600" cy="255600"/>
          </a:xfrm>
          <a:prstGeom prst="roundRect">
            <a:avLst>
              <a:gd name="adj" fmla="val 50000"/>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70" name="Google Shape;570;p49"/>
          <p:cNvSpPr txBox="1"/>
          <p:nvPr/>
        </p:nvSpPr>
        <p:spPr>
          <a:xfrm>
            <a:off x="1108650" y="1520542"/>
            <a:ext cx="849600" cy="3162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900" b="1">
                <a:solidFill>
                  <a:srgbClr val="CEFFA8"/>
                </a:solidFill>
                <a:latin typeface="Space Mono"/>
                <a:ea typeface="Space Mono"/>
                <a:cs typeface="Space Mono"/>
                <a:sym typeface="Space Mono"/>
              </a:rPr>
              <a:t>STEP 01</a:t>
            </a:r>
            <a:endParaRPr sz="900" b="1">
              <a:solidFill>
                <a:srgbClr val="CEFFA8"/>
              </a:solidFill>
              <a:latin typeface="Space Mono"/>
              <a:ea typeface="Space Mono"/>
              <a:cs typeface="Space Mono"/>
              <a:sym typeface="Space Mono"/>
            </a:endParaRPr>
          </a:p>
        </p:txBody>
      </p:sp>
      <p:sp>
        <p:nvSpPr>
          <p:cNvPr id="571" name="Google Shape;571;p49"/>
          <p:cNvSpPr/>
          <p:nvPr/>
        </p:nvSpPr>
        <p:spPr>
          <a:xfrm>
            <a:off x="4064700" y="1544121"/>
            <a:ext cx="849600" cy="255600"/>
          </a:xfrm>
          <a:prstGeom prst="roundRect">
            <a:avLst>
              <a:gd name="adj" fmla="val 50000"/>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72" name="Google Shape;572;p49"/>
          <p:cNvSpPr txBox="1"/>
          <p:nvPr/>
        </p:nvSpPr>
        <p:spPr>
          <a:xfrm>
            <a:off x="4064700" y="1520542"/>
            <a:ext cx="849600" cy="3162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900" b="1">
                <a:solidFill>
                  <a:srgbClr val="CEFFA8"/>
                </a:solidFill>
                <a:latin typeface="Space Mono"/>
                <a:ea typeface="Space Mono"/>
                <a:cs typeface="Space Mono"/>
                <a:sym typeface="Space Mono"/>
              </a:rPr>
              <a:t>STEP 02</a:t>
            </a:r>
            <a:endParaRPr sz="900" b="1">
              <a:solidFill>
                <a:srgbClr val="CEFFA8"/>
              </a:solidFill>
              <a:latin typeface="Space Mono"/>
              <a:ea typeface="Space Mono"/>
              <a:cs typeface="Space Mono"/>
              <a:sym typeface="Space Mono"/>
            </a:endParaRPr>
          </a:p>
        </p:txBody>
      </p:sp>
      <p:sp>
        <p:nvSpPr>
          <p:cNvPr id="573" name="Google Shape;573;p49"/>
          <p:cNvSpPr/>
          <p:nvPr/>
        </p:nvSpPr>
        <p:spPr>
          <a:xfrm>
            <a:off x="6998125" y="1544121"/>
            <a:ext cx="849600" cy="255600"/>
          </a:xfrm>
          <a:prstGeom prst="roundRect">
            <a:avLst>
              <a:gd name="adj" fmla="val 50000"/>
            </a:avLst>
          </a:prstGeom>
          <a:solidFill>
            <a:srgbClr val="0E3B3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74" name="Google Shape;574;p49"/>
          <p:cNvSpPr txBox="1"/>
          <p:nvPr/>
        </p:nvSpPr>
        <p:spPr>
          <a:xfrm>
            <a:off x="6998125" y="1520542"/>
            <a:ext cx="849600" cy="3162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900" b="1">
                <a:solidFill>
                  <a:srgbClr val="CEFFA8"/>
                </a:solidFill>
                <a:latin typeface="Space Mono"/>
                <a:ea typeface="Space Mono"/>
                <a:cs typeface="Space Mono"/>
                <a:sym typeface="Space Mono"/>
              </a:rPr>
              <a:t>STEP 03</a:t>
            </a:r>
            <a:endParaRPr sz="900" b="1">
              <a:solidFill>
                <a:srgbClr val="CEFFA8"/>
              </a:solidFill>
              <a:latin typeface="Space Mono"/>
              <a:ea typeface="Space Mono"/>
              <a:cs typeface="Space Mono"/>
              <a:sym typeface="Space Mono"/>
            </a:endParaRPr>
          </a:p>
        </p:txBody>
      </p:sp>
      <p:pic>
        <p:nvPicPr>
          <p:cNvPr id="575" name="Google Shape;575;p49" title="SFC_P2P_slides graphics_012.png"/>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549152" y="2483477"/>
            <a:ext cx="1880699" cy="2660024"/>
          </a:xfrm>
          <a:prstGeom prst="rect">
            <a:avLst/>
          </a:prstGeom>
          <a:noFill/>
          <a:ln>
            <a:noFill/>
          </a:ln>
        </p:spPr>
      </p:pic>
      <p:pic>
        <p:nvPicPr>
          <p:cNvPr id="576" name="Google Shape;576;p49" title="SFC_P2P_slides graphics_01.png"/>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88921" y="2483481"/>
            <a:ext cx="1880699" cy="2660009"/>
          </a:xfrm>
          <a:prstGeom prst="rect">
            <a:avLst/>
          </a:prstGeom>
          <a:noFill/>
          <a:ln>
            <a:noFill/>
          </a:ln>
        </p:spPr>
      </p:pic>
      <p:grpSp>
        <p:nvGrpSpPr>
          <p:cNvPr id="577" name="Google Shape;577;p49"/>
          <p:cNvGrpSpPr/>
          <p:nvPr/>
        </p:nvGrpSpPr>
        <p:grpSpPr>
          <a:xfrm>
            <a:off x="6127702" y="2673722"/>
            <a:ext cx="2590449" cy="2469774"/>
            <a:chOff x="6045375" y="2489638"/>
            <a:chExt cx="2795650" cy="2665416"/>
          </a:xfrm>
        </p:grpSpPr>
        <p:pic>
          <p:nvPicPr>
            <p:cNvPr id="578" name="Google Shape;578;p49" title="SFC_P2P_slides graphics_013.png"/>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6045430" y="2489638"/>
              <a:ext cx="1731200" cy="2448548"/>
            </a:xfrm>
            <a:prstGeom prst="rect">
              <a:avLst/>
            </a:prstGeom>
            <a:noFill/>
            <a:ln>
              <a:noFill/>
            </a:ln>
          </p:spPr>
        </p:pic>
        <p:sp>
          <p:nvSpPr>
            <p:cNvPr id="579" name="Google Shape;579;p49"/>
            <p:cNvSpPr/>
            <p:nvPr/>
          </p:nvSpPr>
          <p:spPr>
            <a:xfrm>
              <a:off x="6045375" y="4893700"/>
              <a:ext cx="1880700" cy="255600"/>
            </a:xfrm>
            <a:prstGeom prst="rect">
              <a:avLst/>
            </a:prstGeom>
            <a:solidFill>
              <a:srgbClr val="EDFFD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580" name="Google Shape;580;p49" title="SFC_P2P_slides graphics_014.png"/>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109825" y="2706526"/>
              <a:ext cx="1731200" cy="2448527"/>
            </a:xfrm>
            <a:prstGeom prst="rect">
              <a:avLst/>
            </a:prstGeom>
            <a:noFill/>
            <a:ln>
              <a:noFill/>
            </a:ln>
          </p:spPr>
        </p:pic>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584"/>
        <p:cNvGrpSpPr/>
        <p:nvPr/>
      </p:nvGrpSpPr>
      <p:grpSpPr>
        <a:xfrm>
          <a:off x="0" y="0"/>
          <a:ext cx="0" cy="0"/>
          <a:chOff x="0" y="0"/>
          <a:chExt cx="0" cy="0"/>
        </a:xfrm>
      </p:grpSpPr>
      <p:pic>
        <p:nvPicPr>
          <p:cNvPr id="585" name="Google Shape;585;p50"/>
          <p:cNvPicPr preferRelativeResize="0"/>
          <p:nvPr/>
        </p:nvPicPr>
        <p:blipFill rotWithShape="1">
          <a:blip r:embed="rId3" cstate="email">
            <a:alphaModFix amt="25000"/>
            <a:extLst>
              <a:ext uri="{28A0092B-C50C-407E-A947-70E740481C1C}">
                <a14:useLocalDpi xmlns:a14="http://schemas.microsoft.com/office/drawing/2010/main"/>
              </a:ext>
            </a:extLst>
          </a:blip>
          <a:srcRect/>
          <a:stretch/>
        </p:blipFill>
        <p:spPr>
          <a:xfrm>
            <a:off x="238" y="1"/>
            <a:ext cx="9143998" cy="5143498"/>
          </a:xfrm>
          <a:prstGeom prst="rect">
            <a:avLst/>
          </a:prstGeom>
          <a:noFill/>
          <a:ln>
            <a:noFill/>
          </a:ln>
        </p:spPr>
      </p:pic>
      <p:sp>
        <p:nvSpPr>
          <p:cNvPr id="586" name="Google Shape;586;p50"/>
          <p:cNvSpPr txBox="1"/>
          <p:nvPr/>
        </p:nvSpPr>
        <p:spPr>
          <a:xfrm>
            <a:off x="2429425" y="297600"/>
            <a:ext cx="4285500" cy="8757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a:solidFill>
                  <a:srgbClr val="0E3B3B"/>
                </a:solidFill>
                <a:latin typeface="Freeman"/>
                <a:ea typeface="Freeman"/>
                <a:cs typeface="Freeman"/>
                <a:sym typeface="Freeman"/>
              </a:rPr>
              <a:t>The movement is growing across the UK</a:t>
            </a:r>
            <a:endParaRPr sz="3400" b="1">
              <a:solidFill>
                <a:srgbClr val="0E3B3B"/>
              </a:solidFill>
              <a:latin typeface="Freeman"/>
              <a:ea typeface="Freeman"/>
              <a:cs typeface="Freeman"/>
              <a:sym typeface="Freeman"/>
            </a:endParaRPr>
          </a:p>
        </p:txBody>
      </p:sp>
      <p:sp>
        <p:nvSpPr>
          <p:cNvPr id="587" name="Google Shape;587;p50"/>
          <p:cNvSpPr/>
          <p:nvPr/>
        </p:nvSpPr>
        <p:spPr>
          <a:xfrm>
            <a:off x="2244925" y="1354800"/>
            <a:ext cx="4654500" cy="1452000"/>
          </a:xfrm>
          <a:prstGeom prst="roundRect">
            <a:avLst>
              <a:gd name="adj" fmla="val 16667"/>
            </a:avLst>
          </a:prstGeom>
          <a:solidFill>
            <a:srgbClr val="ECFF8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88" name="Google Shape;588;p50"/>
          <p:cNvSpPr txBox="1"/>
          <p:nvPr/>
        </p:nvSpPr>
        <p:spPr>
          <a:xfrm>
            <a:off x="3003375" y="1566775"/>
            <a:ext cx="3137700" cy="8511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6600" b="1">
                <a:solidFill>
                  <a:srgbClr val="0E3B3B"/>
                </a:solidFill>
                <a:latin typeface="Freeman"/>
                <a:ea typeface="Freeman"/>
                <a:cs typeface="Freeman"/>
                <a:sym typeface="Freeman"/>
              </a:rPr>
              <a:t>140,120</a:t>
            </a:r>
            <a:endParaRPr sz="6600" b="1">
              <a:solidFill>
                <a:srgbClr val="0E3B3B"/>
              </a:solidFill>
              <a:latin typeface="Freeman"/>
              <a:ea typeface="Freeman"/>
              <a:cs typeface="Freeman"/>
              <a:sym typeface="Freeman"/>
            </a:endParaRPr>
          </a:p>
        </p:txBody>
      </p:sp>
      <p:sp>
        <p:nvSpPr>
          <p:cNvPr id="589" name="Google Shape;589;p50"/>
          <p:cNvSpPr txBox="1"/>
          <p:nvPr/>
        </p:nvSpPr>
        <p:spPr>
          <a:xfrm>
            <a:off x="2380800" y="2456050"/>
            <a:ext cx="4383300" cy="207900"/>
          </a:xfrm>
          <a:prstGeom prst="rect">
            <a:avLst/>
          </a:prstGeom>
          <a:noFill/>
          <a:ln>
            <a:noFill/>
          </a:ln>
        </p:spPr>
        <p:txBody>
          <a:bodyPr spcFirstLastPara="1" wrap="square" lIns="19050" tIns="19050" rIns="19050" bIns="19050" anchor="ctr" anchorCtr="0">
            <a:spAutoFit/>
          </a:bodyPr>
          <a:lstStyle/>
          <a:p>
            <a:pPr marL="0" marR="0" lvl="0" indent="0" algn="ctr" rtl="0">
              <a:lnSpc>
                <a:spcPct val="115000"/>
              </a:lnSpc>
              <a:spcBef>
                <a:spcPts val="0"/>
              </a:spcBef>
              <a:spcAft>
                <a:spcPts val="3000"/>
              </a:spcAft>
              <a:buNone/>
            </a:pPr>
            <a:r>
              <a:rPr lang="en-GB" sz="1100">
                <a:solidFill>
                  <a:srgbClr val="11363F"/>
                </a:solidFill>
                <a:latin typeface="Epilogue"/>
                <a:ea typeface="Epilogue"/>
                <a:cs typeface="Epilogue"/>
                <a:sym typeface="Epilogue"/>
              </a:rPr>
              <a:t>Parent Pacts have been signed in 8 months</a:t>
            </a:r>
            <a:endParaRPr sz="1100">
              <a:solidFill>
                <a:srgbClr val="11363F"/>
              </a:solidFill>
              <a:latin typeface="Epilogue"/>
              <a:ea typeface="Epilogue"/>
              <a:cs typeface="Epilogue"/>
              <a:sym typeface="Epilogue"/>
            </a:endParaRPr>
          </a:p>
        </p:txBody>
      </p:sp>
      <p:pic>
        <p:nvPicPr>
          <p:cNvPr id="590" name="Google Shape;590;p5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32450" y="2875100"/>
            <a:ext cx="7879101" cy="27584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EDFFDD"/>
        </a:solidFill>
        <a:effectLst/>
      </p:bgPr>
    </p:bg>
    <p:spTree>
      <p:nvGrpSpPr>
        <p:cNvPr id="1" name="Shape 594"/>
        <p:cNvGrpSpPr/>
        <p:nvPr/>
      </p:nvGrpSpPr>
      <p:grpSpPr>
        <a:xfrm>
          <a:off x="0" y="0"/>
          <a:ext cx="0" cy="0"/>
          <a:chOff x="0" y="0"/>
          <a:chExt cx="0" cy="0"/>
        </a:xfrm>
      </p:grpSpPr>
      <p:pic>
        <p:nvPicPr>
          <p:cNvPr id="595" name="Google Shape;595;p51"/>
          <p:cNvPicPr preferRelativeResize="0"/>
          <p:nvPr/>
        </p:nvPicPr>
        <p:blipFill>
          <a:blip r:embed="rId3" cstate="email">
            <a:alphaModFix amt="9000"/>
            <a:extLst>
              <a:ext uri="{28A0092B-C50C-407E-A947-70E740481C1C}">
                <a14:useLocalDpi xmlns:a14="http://schemas.microsoft.com/office/drawing/2010/main"/>
              </a:ext>
            </a:extLst>
          </a:blip>
          <a:stretch>
            <a:fillRect/>
          </a:stretch>
        </p:blipFill>
        <p:spPr>
          <a:xfrm>
            <a:off x="0" y="0"/>
            <a:ext cx="9144003" cy="5143501"/>
          </a:xfrm>
          <a:prstGeom prst="rect">
            <a:avLst/>
          </a:prstGeom>
          <a:noFill/>
          <a:ln>
            <a:noFill/>
          </a:ln>
        </p:spPr>
      </p:pic>
      <p:sp>
        <p:nvSpPr>
          <p:cNvPr id="596" name="Google Shape;596;p51"/>
          <p:cNvSpPr txBox="1"/>
          <p:nvPr/>
        </p:nvSpPr>
        <p:spPr>
          <a:xfrm>
            <a:off x="472900" y="297600"/>
            <a:ext cx="8198700" cy="457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3400" b="1" dirty="0">
                <a:solidFill>
                  <a:srgbClr val="0E3B3B"/>
                </a:solidFill>
                <a:latin typeface="Freeman"/>
                <a:ea typeface="Freeman"/>
                <a:cs typeface="Freeman"/>
                <a:sym typeface="Freeman"/>
              </a:rPr>
              <a:t>It’s happening in Derbyshire</a:t>
            </a:r>
            <a:endParaRPr sz="3400" b="1" dirty="0">
              <a:solidFill>
                <a:srgbClr val="0E3B3B"/>
              </a:solidFill>
              <a:latin typeface="Freeman"/>
              <a:ea typeface="Freeman"/>
              <a:cs typeface="Freeman"/>
              <a:sym typeface="Freeman"/>
            </a:endParaRPr>
          </a:p>
        </p:txBody>
      </p:sp>
      <p:sp>
        <p:nvSpPr>
          <p:cNvPr id="597" name="Google Shape;597;p51"/>
          <p:cNvSpPr/>
          <p:nvPr/>
        </p:nvSpPr>
        <p:spPr>
          <a:xfrm>
            <a:off x="854025" y="1149075"/>
            <a:ext cx="3137700" cy="1258800"/>
          </a:xfrm>
          <a:prstGeom prst="roundRect">
            <a:avLst>
              <a:gd name="adj" fmla="val 16667"/>
            </a:avLst>
          </a:prstGeom>
          <a:solidFill>
            <a:srgbClr val="ECFF8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98" name="Google Shape;598;p51"/>
          <p:cNvSpPr txBox="1"/>
          <p:nvPr/>
        </p:nvSpPr>
        <p:spPr>
          <a:xfrm>
            <a:off x="853925" y="1382750"/>
            <a:ext cx="3137700" cy="925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7200" b="1" dirty="0">
                <a:solidFill>
                  <a:srgbClr val="0E3B3B"/>
                </a:solidFill>
                <a:latin typeface="Freeman"/>
                <a:ea typeface="Freeman"/>
                <a:cs typeface="Freeman"/>
                <a:sym typeface="Freeman"/>
              </a:rPr>
              <a:t>1,933</a:t>
            </a:r>
            <a:endParaRPr sz="7200" b="1" dirty="0">
              <a:solidFill>
                <a:srgbClr val="0E3B3B"/>
              </a:solidFill>
              <a:latin typeface="Freeman"/>
              <a:ea typeface="Freeman"/>
              <a:cs typeface="Freeman"/>
              <a:sym typeface="Freeman"/>
            </a:endParaRPr>
          </a:p>
        </p:txBody>
      </p:sp>
      <p:sp>
        <p:nvSpPr>
          <p:cNvPr id="599" name="Google Shape;599;p51"/>
          <p:cNvSpPr/>
          <p:nvPr/>
        </p:nvSpPr>
        <p:spPr>
          <a:xfrm>
            <a:off x="4801200" y="1149075"/>
            <a:ext cx="3137700" cy="1258800"/>
          </a:xfrm>
          <a:prstGeom prst="roundRect">
            <a:avLst>
              <a:gd name="adj" fmla="val 16667"/>
            </a:avLst>
          </a:prstGeom>
          <a:solidFill>
            <a:srgbClr val="ECFF8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00" name="Google Shape;600;p51"/>
          <p:cNvSpPr txBox="1"/>
          <p:nvPr/>
        </p:nvSpPr>
        <p:spPr>
          <a:xfrm>
            <a:off x="4801100" y="1382750"/>
            <a:ext cx="3137700" cy="925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7200" b="1" dirty="0">
                <a:solidFill>
                  <a:srgbClr val="0E3B3B"/>
                </a:solidFill>
                <a:latin typeface="Freeman"/>
                <a:ea typeface="Freeman"/>
                <a:cs typeface="Freeman"/>
                <a:sym typeface="Freeman"/>
              </a:rPr>
              <a:t>257</a:t>
            </a:r>
            <a:endParaRPr sz="7200" b="1" dirty="0">
              <a:solidFill>
                <a:srgbClr val="0E3B3B"/>
              </a:solidFill>
              <a:latin typeface="Freeman"/>
              <a:ea typeface="Freeman"/>
              <a:cs typeface="Freeman"/>
              <a:sym typeface="Freeman"/>
            </a:endParaRPr>
          </a:p>
        </p:txBody>
      </p:sp>
      <p:sp>
        <p:nvSpPr>
          <p:cNvPr id="601" name="Google Shape;601;p51"/>
          <p:cNvSpPr txBox="1"/>
          <p:nvPr/>
        </p:nvSpPr>
        <p:spPr>
          <a:xfrm>
            <a:off x="1051050" y="2494725"/>
            <a:ext cx="2743800" cy="680156"/>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GB" dirty="0">
                <a:solidFill>
                  <a:srgbClr val="00353F"/>
                </a:solidFill>
                <a:latin typeface="Epilogue Medium"/>
                <a:ea typeface="Epilogue Medium"/>
                <a:cs typeface="Epilogue Medium"/>
                <a:sym typeface="Epilogue Medium"/>
              </a:rPr>
              <a:t>Parent Pacts have been signed in Derbyshire</a:t>
            </a:r>
            <a:endParaRPr dirty="0">
              <a:solidFill>
                <a:srgbClr val="00353F"/>
              </a:solidFill>
              <a:latin typeface="Epilogue Medium"/>
              <a:ea typeface="Epilogue Medium"/>
              <a:cs typeface="Epilogue Medium"/>
              <a:sym typeface="Epilogue Medium"/>
            </a:endParaRPr>
          </a:p>
        </p:txBody>
      </p:sp>
      <p:sp>
        <p:nvSpPr>
          <p:cNvPr id="602" name="Google Shape;602;p51"/>
          <p:cNvSpPr txBox="1"/>
          <p:nvPr/>
        </p:nvSpPr>
        <p:spPr>
          <a:xfrm>
            <a:off x="4998150" y="2494725"/>
            <a:ext cx="2743800" cy="680156"/>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GB" dirty="0">
                <a:solidFill>
                  <a:srgbClr val="00353F"/>
                </a:solidFill>
                <a:latin typeface="Epilogue Medium"/>
                <a:ea typeface="Epilogue Medium"/>
                <a:cs typeface="Epilogue Medium"/>
                <a:sym typeface="Epilogue Medium"/>
              </a:rPr>
              <a:t>Schools covered in Derbyshire</a:t>
            </a:r>
            <a:endParaRPr dirty="0">
              <a:solidFill>
                <a:srgbClr val="00353F"/>
              </a:solidFill>
              <a:latin typeface="Epilogue Medium"/>
              <a:ea typeface="Epilogue Medium"/>
              <a:cs typeface="Epilogue Medium"/>
              <a:sym typeface="Epilogue Medium"/>
            </a:endParaRPr>
          </a:p>
        </p:txBody>
      </p:sp>
      <p:pic>
        <p:nvPicPr>
          <p:cNvPr id="3" name="Picture 2">
            <a:extLst>
              <a:ext uri="{FF2B5EF4-FFF2-40B4-BE49-F238E27FC236}">
                <a16:creationId xmlns:a16="http://schemas.microsoft.com/office/drawing/2014/main" id="{BE09B9FC-B7AF-F261-552A-799098902A3D}"/>
              </a:ext>
            </a:extLst>
          </p:cNvPr>
          <p:cNvPicPr>
            <a:picLocks noChangeAspect="1"/>
          </p:cNvPicPr>
          <p:nvPr/>
        </p:nvPicPr>
        <p:blipFill>
          <a:blip r:embed="rId4"/>
          <a:stretch>
            <a:fillRect/>
          </a:stretch>
        </p:blipFill>
        <p:spPr>
          <a:xfrm>
            <a:off x="2504817" y="3174881"/>
            <a:ext cx="3578038" cy="1740904"/>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608"/>
        <p:cNvGrpSpPr/>
        <p:nvPr/>
      </p:nvGrpSpPr>
      <p:grpSpPr>
        <a:xfrm>
          <a:off x="0" y="0"/>
          <a:ext cx="0" cy="0"/>
          <a:chOff x="0" y="0"/>
          <a:chExt cx="0" cy="0"/>
        </a:xfrm>
      </p:grpSpPr>
      <p:pic>
        <p:nvPicPr>
          <p:cNvPr id="609" name="Google Shape;609;p52"/>
          <p:cNvPicPr preferRelativeResize="0"/>
          <p:nvPr/>
        </p:nvPicPr>
        <p:blipFill rotWithShape="1">
          <a:blip r:embed="rId4" cstate="email">
            <a:alphaModFix/>
            <a:extLst>
              <a:ext uri="{28A0092B-C50C-407E-A947-70E740481C1C}">
                <a14:useLocalDpi xmlns:a14="http://schemas.microsoft.com/office/drawing/2010/main"/>
              </a:ext>
            </a:extLst>
          </a:blip>
          <a:srcRect l="-2041" t="-4906" r="-2103" b="-3636"/>
          <a:stretch/>
        </p:blipFill>
        <p:spPr>
          <a:xfrm>
            <a:off x="3815950" y="2442825"/>
            <a:ext cx="3756724" cy="917900"/>
          </a:xfrm>
          <a:prstGeom prst="rect">
            <a:avLst/>
          </a:prstGeom>
          <a:noFill/>
          <a:ln>
            <a:noFill/>
          </a:ln>
        </p:spPr>
      </p:pic>
      <p:sp>
        <p:nvSpPr>
          <p:cNvPr id="610" name="Google Shape;610;p52"/>
          <p:cNvSpPr txBox="1"/>
          <p:nvPr/>
        </p:nvSpPr>
        <p:spPr>
          <a:xfrm>
            <a:off x="1358400" y="1268575"/>
            <a:ext cx="6427200" cy="31140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7400" b="1">
                <a:solidFill>
                  <a:schemeClr val="lt1"/>
                </a:solidFill>
                <a:latin typeface="Freeman"/>
                <a:ea typeface="Freeman"/>
                <a:cs typeface="Freeman"/>
                <a:sym typeface="Freeman"/>
              </a:rPr>
              <a:t>We’re all trying to do the best for our kids</a:t>
            </a:r>
            <a:endParaRPr sz="7400" b="1">
              <a:solidFill>
                <a:schemeClr val="lt1"/>
              </a:solidFill>
              <a:latin typeface="Freeman"/>
              <a:ea typeface="Freeman"/>
              <a:cs typeface="Freeman"/>
              <a:sym typeface="Freeman"/>
            </a:endParaRPr>
          </a:p>
        </p:txBody>
      </p:sp>
      <p:pic>
        <p:nvPicPr>
          <p:cNvPr id="611" name="Google Shape;611;p5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288687" y="366350"/>
            <a:ext cx="566625" cy="5666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615"/>
        <p:cNvGrpSpPr/>
        <p:nvPr/>
      </p:nvGrpSpPr>
      <p:grpSpPr>
        <a:xfrm>
          <a:off x="0" y="0"/>
          <a:ext cx="0" cy="0"/>
          <a:chOff x="0" y="0"/>
          <a:chExt cx="0" cy="0"/>
        </a:xfrm>
      </p:grpSpPr>
      <p:sp>
        <p:nvSpPr>
          <p:cNvPr id="616" name="Google Shape;616;p53"/>
          <p:cNvSpPr txBox="1"/>
          <p:nvPr/>
        </p:nvSpPr>
        <p:spPr>
          <a:xfrm>
            <a:off x="1267700" y="621200"/>
            <a:ext cx="6608700" cy="580200"/>
          </a:xfrm>
          <a:prstGeom prst="rect">
            <a:avLst/>
          </a:prstGeom>
          <a:noFill/>
          <a:ln>
            <a:noFill/>
          </a:ln>
        </p:spPr>
        <p:txBody>
          <a:bodyPr spcFirstLastPara="1" wrap="square" lIns="19050" tIns="19050" rIns="19050" bIns="19050" anchor="ctr" anchorCtr="0">
            <a:spAutoFit/>
          </a:bodyPr>
          <a:lstStyle/>
          <a:p>
            <a:pPr marL="0" marR="0" lvl="0" indent="0" algn="ctr" rtl="0">
              <a:lnSpc>
                <a:spcPct val="80000"/>
              </a:lnSpc>
              <a:spcBef>
                <a:spcPts val="0"/>
              </a:spcBef>
              <a:spcAft>
                <a:spcPts val="0"/>
              </a:spcAft>
              <a:buClr>
                <a:srgbClr val="00353F"/>
              </a:buClr>
              <a:buSzPts val="2300"/>
              <a:buFont typeface="Arial"/>
              <a:buNone/>
            </a:pPr>
            <a:r>
              <a:rPr lang="en-GB" sz="4400" b="1">
                <a:solidFill>
                  <a:srgbClr val="11363F"/>
                </a:solidFill>
                <a:latin typeface="Freeman"/>
                <a:ea typeface="Freeman"/>
                <a:cs typeface="Freeman"/>
                <a:sym typeface="Freeman"/>
              </a:rPr>
              <a:t>We’re in this together</a:t>
            </a:r>
            <a:endParaRPr sz="4400" b="1">
              <a:solidFill>
                <a:srgbClr val="11363F"/>
              </a:solidFill>
              <a:latin typeface="Freeman"/>
              <a:ea typeface="Freeman"/>
              <a:cs typeface="Freeman"/>
              <a:sym typeface="Freeman"/>
            </a:endParaRPr>
          </a:p>
        </p:txBody>
      </p:sp>
      <p:sp>
        <p:nvSpPr>
          <p:cNvPr id="617" name="Google Shape;617;p53"/>
          <p:cNvSpPr txBox="1"/>
          <p:nvPr/>
        </p:nvSpPr>
        <p:spPr>
          <a:xfrm>
            <a:off x="1870775" y="1479688"/>
            <a:ext cx="5151000" cy="2749500"/>
          </a:xfrm>
          <a:prstGeom prst="rect">
            <a:avLst/>
          </a:prstGeom>
          <a:noFill/>
          <a:ln>
            <a:noFill/>
          </a:ln>
        </p:spPr>
        <p:txBody>
          <a:bodyPr spcFirstLastPara="1" wrap="square" lIns="19050" tIns="19050" rIns="19050" bIns="19050" anchor="ctr" anchorCtr="0">
            <a:spAutoFit/>
          </a:bodyPr>
          <a:lstStyle/>
          <a:p>
            <a:pPr marL="0" marR="0" lvl="0" indent="0" algn="ctr" rtl="0">
              <a:lnSpc>
                <a:spcPct val="115000"/>
              </a:lnSpc>
              <a:spcBef>
                <a:spcPts val="0"/>
              </a:spcBef>
              <a:spcAft>
                <a:spcPts val="0"/>
              </a:spcAft>
              <a:buNone/>
            </a:pPr>
            <a:r>
              <a:rPr lang="en-GB" b="1">
                <a:solidFill>
                  <a:srgbClr val="11363F"/>
                </a:solidFill>
                <a:latin typeface="Epilogue"/>
                <a:ea typeface="Epilogue"/>
                <a:cs typeface="Epilogue"/>
                <a:sym typeface="Epilogue"/>
              </a:rPr>
              <a:t>Navigating the fast changing world of smartphones</a:t>
            </a:r>
            <a:br>
              <a:rPr lang="en-GB" b="1">
                <a:solidFill>
                  <a:srgbClr val="11363F"/>
                </a:solidFill>
                <a:latin typeface="Epilogue"/>
                <a:ea typeface="Epilogue"/>
                <a:cs typeface="Epilogue"/>
                <a:sym typeface="Epilogue"/>
              </a:rPr>
            </a:br>
            <a:r>
              <a:rPr lang="en-GB" b="1">
                <a:solidFill>
                  <a:srgbClr val="11363F"/>
                </a:solidFill>
                <a:latin typeface="Epilogue"/>
                <a:ea typeface="Epilogue"/>
                <a:cs typeface="Epilogue"/>
                <a:sym typeface="Epilogue"/>
              </a:rPr>
              <a:t>and social media is complex.</a:t>
            </a:r>
            <a:endParaRPr b="1">
              <a:solidFill>
                <a:srgbClr val="11363F"/>
              </a:solidFill>
              <a:latin typeface="Epilogue"/>
              <a:ea typeface="Epilogue"/>
              <a:cs typeface="Epilogue"/>
              <a:sym typeface="Epilogue"/>
            </a:endParaRPr>
          </a:p>
          <a:p>
            <a:pPr marL="0" marR="0" lvl="0" indent="0" algn="ctr" rtl="0">
              <a:lnSpc>
                <a:spcPct val="115000"/>
              </a:lnSpc>
              <a:spcBef>
                <a:spcPts val="1000"/>
              </a:spcBef>
              <a:spcAft>
                <a:spcPts val="0"/>
              </a:spcAft>
              <a:buNone/>
            </a:pPr>
            <a:r>
              <a:rPr lang="en-GB">
                <a:solidFill>
                  <a:srgbClr val="11363F"/>
                </a:solidFill>
                <a:latin typeface="Epilogue"/>
                <a:ea typeface="Epilogue"/>
                <a:cs typeface="Epilogue"/>
                <a:sym typeface="Epilogue"/>
              </a:rPr>
              <a:t>This stuff’s tricky, the evidence is evolving fast,</a:t>
            </a:r>
            <a:br>
              <a:rPr lang="en-GB">
                <a:solidFill>
                  <a:srgbClr val="11363F"/>
                </a:solidFill>
                <a:latin typeface="Epilogue"/>
                <a:ea typeface="Epilogue"/>
                <a:cs typeface="Epilogue"/>
                <a:sym typeface="Epilogue"/>
              </a:rPr>
            </a:br>
            <a:r>
              <a:rPr lang="en-GB">
                <a:solidFill>
                  <a:srgbClr val="11363F"/>
                </a:solidFill>
                <a:latin typeface="Epilogue"/>
                <a:ea typeface="Epilogue"/>
                <a:cs typeface="Epilogue"/>
                <a:sym typeface="Epilogue"/>
              </a:rPr>
              <a:t>and every family is different.</a:t>
            </a:r>
            <a:endParaRPr>
              <a:solidFill>
                <a:srgbClr val="11363F"/>
              </a:solidFill>
              <a:latin typeface="Epilogue"/>
              <a:ea typeface="Epilogue"/>
              <a:cs typeface="Epilogue"/>
              <a:sym typeface="Epilogue"/>
            </a:endParaRPr>
          </a:p>
          <a:p>
            <a:pPr marL="0" marR="0" lvl="0" indent="0" algn="ctr" rtl="0">
              <a:lnSpc>
                <a:spcPct val="115000"/>
              </a:lnSpc>
              <a:spcBef>
                <a:spcPts val="1000"/>
              </a:spcBef>
              <a:spcAft>
                <a:spcPts val="0"/>
              </a:spcAft>
              <a:buNone/>
            </a:pPr>
            <a:r>
              <a:rPr lang="en-GB">
                <a:solidFill>
                  <a:srgbClr val="11363F"/>
                </a:solidFill>
                <a:latin typeface="Epilogue"/>
                <a:ea typeface="Epilogue"/>
                <a:cs typeface="Epilogue"/>
                <a:sym typeface="Epilogue"/>
              </a:rPr>
              <a:t>Wherever you sit on the spectrum, or whatever decisions you’ve made for your children, we respect your position.</a:t>
            </a:r>
            <a:endParaRPr>
              <a:solidFill>
                <a:srgbClr val="11363F"/>
              </a:solidFill>
              <a:latin typeface="Epilogue"/>
              <a:ea typeface="Epilogue"/>
              <a:cs typeface="Epilogue"/>
              <a:sym typeface="Epilogue"/>
            </a:endParaRPr>
          </a:p>
          <a:p>
            <a:pPr marL="0" marR="0" lvl="0" indent="0" algn="ctr" rtl="0">
              <a:lnSpc>
                <a:spcPct val="115000"/>
              </a:lnSpc>
              <a:spcBef>
                <a:spcPts val="1000"/>
              </a:spcBef>
              <a:spcAft>
                <a:spcPts val="0"/>
              </a:spcAft>
              <a:buNone/>
            </a:pPr>
            <a:r>
              <a:rPr lang="en-GB">
                <a:solidFill>
                  <a:srgbClr val="11363F"/>
                </a:solidFill>
                <a:latin typeface="Epilogue"/>
                <a:ea typeface="Epilogue"/>
                <a:cs typeface="Epilogue"/>
                <a:sym typeface="Epilogue"/>
              </a:rPr>
              <a:t>Every family will come to their own conclusions; we just want to open up a conversation about these issues. </a:t>
            </a:r>
            <a:endParaRPr>
              <a:solidFill>
                <a:srgbClr val="11363F"/>
              </a:solidFill>
              <a:latin typeface="Epilogue"/>
              <a:ea typeface="Epilogue"/>
              <a:cs typeface="Epilogue"/>
              <a:sym typeface="Epilogue"/>
            </a:endParaRPr>
          </a:p>
          <a:p>
            <a:pPr marL="0" marR="0" lvl="0" indent="0" algn="ctr" rtl="0">
              <a:lnSpc>
                <a:spcPct val="115000"/>
              </a:lnSpc>
              <a:spcBef>
                <a:spcPts val="1000"/>
              </a:spcBef>
              <a:spcAft>
                <a:spcPts val="1000"/>
              </a:spcAft>
              <a:buNone/>
            </a:pPr>
            <a:r>
              <a:rPr lang="en-GB">
                <a:solidFill>
                  <a:srgbClr val="11363F"/>
                </a:solidFill>
                <a:latin typeface="Epilogue"/>
                <a:ea typeface="Epilogue"/>
                <a:cs typeface="Epilogue"/>
                <a:sym typeface="Epilogue"/>
              </a:rPr>
              <a:t>It’s a new frontier of parenting, and we’re all in it together.</a:t>
            </a:r>
            <a:endParaRPr>
              <a:solidFill>
                <a:srgbClr val="11363F"/>
              </a:solidFill>
              <a:latin typeface="Epilogue"/>
              <a:ea typeface="Epilogue"/>
              <a:cs typeface="Epilogue"/>
              <a:sym typeface="Epilogue"/>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3" cstate="email">
            <a:alphaModFix/>
            <a:extLst>
              <a:ext uri="{28A0092B-C50C-407E-A947-70E740481C1C}">
                <a14:useLocalDpi xmlns:a14="http://schemas.microsoft.com/office/drawing/2010/main"/>
              </a:ext>
            </a:extLst>
          </a:blip>
          <a:stretch>
            <a:fillRect/>
          </a:stretch>
        </a:blipFill>
        <a:effectLst/>
      </p:bgPr>
    </p:bg>
    <p:spTree>
      <p:nvGrpSpPr>
        <p:cNvPr id="1" name="Shape 621"/>
        <p:cNvGrpSpPr/>
        <p:nvPr/>
      </p:nvGrpSpPr>
      <p:grpSpPr>
        <a:xfrm>
          <a:off x="0" y="0"/>
          <a:ext cx="0" cy="0"/>
          <a:chOff x="0" y="0"/>
          <a:chExt cx="0" cy="0"/>
        </a:xfrm>
      </p:grpSpPr>
      <p:pic>
        <p:nvPicPr>
          <p:cNvPr id="622" name="Google Shape;622;p54"/>
          <p:cNvPicPr preferRelativeResize="0"/>
          <p:nvPr/>
        </p:nvPicPr>
        <p:blipFill>
          <a:blip r:embed="rId4" cstate="email">
            <a:alphaModFix amt="66000"/>
            <a:extLst>
              <a:ext uri="{28A0092B-C50C-407E-A947-70E740481C1C}">
                <a14:useLocalDpi xmlns:a14="http://schemas.microsoft.com/office/drawing/2010/main"/>
              </a:ext>
            </a:extLst>
          </a:blip>
          <a:stretch>
            <a:fillRect/>
          </a:stretch>
        </p:blipFill>
        <p:spPr>
          <a:xfrm>
            <a:off x="2812325" y="-335275"/>
            <a:ext cx="3491801" cy="5814052"/>
          </a:xfrm>
          <a:prstGeom prst="rect">
            <a:avLst/>
          </a:prstGeom>
          <a:noFill/>
          <a:ln>
            <a:noFill/>
          </a:ln>
        </p:spPr>
      </p:pic>
      <p:sp>
        <p:nvSpPr>
          <p:cNvPr id="623" name="Google Shape;623;p54"/>
          <p:cNvSpPr txBox="1"/>
          <p:nvPr/>
        </p:nvSpPr>
        <p:spPr>
          <a:xfrm>
            <a:off x="470925" y="1929975"/>
            <a:ext cx="8202300" cy="1063500"/>
          </a:xfrm>
          <a:prstGeom prst="rect">
            <a:avLst/>
          </a:prstGeom>
          <a:noFill/>
          <a:ln>
            <a:noFill/>
          </a:ln>
        </p:spPr>
        <p:txBody>
          <a:bodyPr spcFirstLastPara="1" wrap="square" lIns="19050" tIns="19050" rIns="19050" bIns="19050" anchor="ctr" anchorCtr="0">
            <a:spAutoFit/>
          </a:bodyPr>
          <a:lstStyle/>
          <a:p>
            <a:pPr marL="0" marR="0" lvl="0" indent="0" algn="ctr" rtl="0">
              <a:lnSpc>
                <a:spcPct val="90000"/>
              </a:lnSpc>
              <a:spcBef>
                <a:spcPts val="0"/>
              </a:spcBef>
              <a:spcAft>
                <a:spcPts val="0"/>
              </a:spcAft>
              <a:buClr>
                <a:srgbClr val="00353F"/>
              </a:buClr>
              <a:buSzPts val="2300"/>
              <a:buFont typeface="Arial"/>
              <a:buNone/>
            </a:pPr>
            <a:r>
              <a:rPr lang="en-GB" sz="7400" b="1">
                <a:solidFill>
                  <a:srgbClr val="11363F"/>
                </a:solidFill>
                <a:latin typeface="Freeman"/>
                <a:ea typeface="Freeman"/>
                <a:cs typeface="Freeman"/>
                <a:sym typeface="Freeman"/>
              </a:rPr>
              <a:t>Let’s keep talking</a:t>
            </a:r>
            <a:endParaRPr sz="7400" b="1">
              <a:solidFill>
                <a:srgbClr val="11363F"/>
              </a:solidFill>
              <a:latin typeface="Freeman"/>
              <a:ea typeface="Freeman"/>
              <a:cs typeface="Freeman"/>
              <a:sym typeface="Freeman"/>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11363F"/>
        </a:solidFill>
        <a:effectLst/>
      </p:bgPr>
    </p:bg>
    <p:spTree>
      <p:nvGrpSpPr>
        <p:cNvPr id="1" name="Shape 627"/>
        <p:cNvGrpSpPr/>
        <p:nvPr/>
      </p:nvGrpSpPr>
      <p:grpSpPr>
        <a:xfrm>
          <a:off x="0" y="0"/>
          <a:ext cx="0" cy="0"/>
          <a:chOff x="0" y="0"/>
          <a:chExt cx="0" cy="0"/>
        </a:xfrm>
      </p:grpSpPr>
      <p:pic>
        <p:nvPicPr>
          <p:cNvPr id="628" name="Google Shape;628;p55"/>
          <p:cNvPicPr preferRelativeResize="0"/>
          <p:nvPr/>
        </p:nvPicPr>
        <p:blipFill>
          <a:blip r:embed="rId3" cstate="email">
            <a:alphaModFix amt="79000"/>
            <a:extLst>
              <a:ext uri="{28A0092B-C50C-407E-A947-70E740481C1C}">
                <a14:useLocalDpi xmlns:a14="http://schemas.microsoft.com/office/drawing/2010/main"/>
              </a:ext>
            </a:extLst>
          </a:blip>
          <a:stretch>
            <a:fillRect/>
          </a:stretch>
        </p:blipFill>
        <p:spPr>
          <a:xfrm>
            <a:off x="1850" y="0"/>
            <a:ext cx="9140300" cy="5143501"/>
          </a:xfrm>
          <a:prstGeom prst="rect">
            <a:avLst/>
          </a:prstGeom>
          <a:noFill/>
          <a:ln>
            <a:noFill/>
          </a:ln>
        </p:spPr>
      </p:pic>
      <p:pic>
        <p:nvPicPr>
          <p:cNvPr id="629" name="Google Shape;629;p5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980300" y="430063"/>
            <a:ext cx="7225549" cy="2060424"/>
          </a:xfrm>
          <a:prstGeom prst="rect">
            <a:avLst/>
          </a:prstGeom>
          <a:noFill/>
          <a:ln>
            <a:noFill/>
          </a:ln>
        </p:spPr>
      </p:pic>
      <p:sp>
        <p:nvSpPr>
          <p:cNvPr id="630" name="Google Shape;630;p55"/>
          <p:cNvSpPr txBox="1"/>
          <p:nvPr/>
        </p:nvSpPr>
        <p:spPr>
          <a:xfrm>
            <a:off x="938650" y="4613700"/>
            <a:ext cx="7267200" cy="301800"/>
          </a:xfrm>
          <a:prstGeom prst="rect">
            <a:avLst/>
          </a:prstGeom>
          <a:noFill/>
          <a:ln>
            <a:noFill/>
          </a:ln>
        </p:spPr>
        <p:txBody>
          <a:bodyPr spcFirstLastPara="1" wrap="square" lIns="91425" tIns="91425" rIns="91425" bIns="91425" anchor="t" anchorCtr="0">
            <a:spAutoFit/>
          </a:bodyPr>
          <a:lstStyle/>
          <a:p>
            <a:pPr marL="0" lvl="0" indent="0" algn="ctr" rtl="0">
              <a:lnSpc>
                <a:spcPct val="95000"/>
              </a:lnSpc>
              <a:spcBef>
                <a:spcPts val="0"/>
              </a:spcBef>
              <a:spcAft>
                <a:spcPts val="1400"/>
              </a:spcAft>
              <a:buNone/>
            </a:pPr>
            <a:r>
              <a:rPr lang="en-GB" sz="800">
                <a:solidFill>
                  <a:schemeClr val="lt1"/>
                </a:solidFill>
                <a:latin typeface="Roboto Mono Medium"/>
                <a:ea typeface="Roboto Mono Medium"/>
                <a:cs typeface="Roboto Mono Medium"/>
                <a:sym typeface="Roboto Mono Medium"/>
              </a:rPr>
              <a:t>Smartphone Free Childhood is a restricted fund under the auspices of Prism the Gift Fund, Charity Number 1099682.</a:t>
            </a:r>
            <a:endParaRPr sz="800">
              <a:solidFill>
                <a:schemeClr val="lt1"/>
              </a:solidFill>
              <a:latin typeface="Roboto Mono Medium"/>
              <a:ea typeface="Roboto Mono Medium"/>
              <a:cs typeface="Roboto Mono Medium"/>
              <a:sym typeface="Roboto Mono Medium"/>
            </a:endParaRPr>
          </a:p>
        </p:txBody>
      </p:sp>
      <p:pic>
        <p:nvPicPr>
          <p:cNvPr id="631" name="Google Shape;631;p5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121875" y="3876320"/>
            <a:ext cx="370900" cy="370900"/>
          </a:xfrm>
          <a:prstGeom prst="rect">
            <a:avLst/>
          </a:prstGeom>
          <a:noFill/>
          <a:ln>
            <a:noFill/>
          </a:ln>
        </p:spPr>
      </p:pic>
      <p:pic>
        <p:nvPicPr>
          <p:cNvPr id="632" name="Google Shape;632;p55"/>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4535850" y="3870404"/>
            <a:ext cx="370900" cy="370900"/>
          </a:xfrm>
          <a:prstGeom prst="rect">
            <a:avLst/>
          </a:prstGeom>
          <a:noFill/>
          <a:ln>
            <a:noFill/>
          </a:ln>
        </p:spPr>
      </p:pic>
      <p:sp>
        <p:nvSpPr>
          <p:cNvPr id="633" name="Google Shape;633;p55"/>
          <p:cNvSpPr txBox="1"/>
          <p:nvPr/>
        </p:nvSpPr>
        <p:spPr>
          <a:xfrm>
            <a:off x="2987538" y="3354783"/>
            <a:ext cx="3168900" cy="2694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E8FBD2"/>
              </a:buClr>
              <a:buSzPts val="1500"/>
              <a:buFont typeface="Arial"/>
              <a:buNone/>
            </a:pPr>
            <a:r>
              <a:rPr lang="en-GB" sz="1500" i="0" u="none" strike="noStrike" cap="none">
                <a:solidFill>
                  <a:schemeClr val="lt1"/>
                </a:solidFill>
                <a:latin typeface="Epilogue SemiBold"/>
                <a:ea typeface="Epilogue SemiBold"/>
                <a:cs typeface="Epilogue SemiBold"/>
                <a:sym typeface="Epilogue SemiBold"/>
              </a:rPr>
              <a:t>@smartphonefreechildhood</a:t>
            </a:r>
            <a:endParaRPr sz="500">
              <a:solidFill>
                <a:schemeClr val="lt1"/>
              </a:solidFill>
              <a:latin typeface="Epilogue SemiBold"/>
              <a:ea typeface="Epilogue SemiBold"/>
              <a:cs typeface="Epilogue SemiBold"/>
              <a:sym typeface="Epilogue SemiBold"/>
            </a:endParaRPr>
          </a:p>
        </p:txBody>
      </p:sp>
      <p:sp>
        <p:nvSpPr>
          <p:cNvPr id="634" name="Google Shape;634;p55"/>
          <p:cNvSpPr txBox="1"/>
          <p:nvPr/>
        </p:nvSpPr>
        <p:spPr>
          <a:xfrm>
            <a:off x="2265675" y="3029458"/>
            <a:ext cx="4612500" cy="284700"/>
          </a:xfrm>
          <a:prstGeom prst="rect">
            <a:avLst/>
          </a:prstGeom>
          <a:noFill/>
          <a:ln>
            <a:noFill/>
          </a:ln>
        </p:spPr>
        <p:txBody>
          <a:bodyPr spcFirstLastPara="1" wrap="square" lIns="19050" tIns="19050" rIns="19050" bIns="19050" anchor="ctr" anchorCtr="0">
            <a:spAutoFit/>
          </a:bodyPr>
          <a:lstStyle/>
          <a:p>
            <a:pPr marL="0" marR="0" lvl="0" indent="0" algn="ctr" rtl="0">
              <a:lnSpc>
                <a:spcPct val="100000"/>
              </a:lnSpc>
              <a:spcBef>
                <a:spcPts val="0"/>
              </a:spcBef>
              <a:spcAft>
                <a:spcPts val="0"/>
              </a:spcAft>
              <a:buClr>
                <a:srgbClr val="E8FBD2"/>
              </a:buClr>
              <a:buSzPts val="1500"/>
              <a:buFont typeface="Arial"/>
              <a:buNone/>
            </a:pPr>
            <a:r>
              <a:rPr lang="en-GB" sz="1600" i="0" u="none" strike="noStrike" cap="none">
                <a:solidFill>
                  <a:schemeClr val="lt1"/>
                </a:solidFill>
                <a:latin typeface="Epilogue SemiBold"/>
                <a:ea typeface="Epilogue SemiBold"/>
                <a:cs typeface="Epilogue SemiBold"/>
                <a:sym typeface="Epilogue SemiBold"/>
              </a:rPr>
              <a:t>www.smartphonefreechildhood.</a:t>
            </a:r>
            <a:r>
              <a:rPr lang="en-GB" sz="1600">
                <a:solidFill>
                  <a:schemeClr val="lt1"/>
                </a:solidFill>
                <a:latin typeface="Epilogue SemiBold"/>
                <a:ea typeface="Epilogue SemiBold"/>
                <a:cs typeface="Epilogue SemiBold"/>
                <a:sym typeface="Epilogue SemiBold"/>
              </a:rPr>
              <a:t>org</a:t>
            </a:r>
            <a:endParaRPr sz="600">
              <a:solidFill>
                <a:schemeClr val="lt1"/>
              </a:solidFill>
              <a:latin typeface="Epilogue SemiBold"/>
              <a:ea typeface="Epilogue SemiBold"/>
              <a:cs typeface="Epilogue SemiBold"/>
              <a:sym typeface="Epilogue SemiBol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03b9cfd-84ec-4b7f-8c62-5a08f0af30c9">
      <Terms xmlns="http://schemas.microsoft.com/office/infopath/2007/PartnerControls"/>
    </lcf76f155ced4ddcb4097134ff3c332f>
    <TaxCatchAll xmlns="fdd4434a-768e-462a-8d91-38a9be98976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F2DAA381789247AAE0BE8AC998844C" ma:contentTypeVersion="14" ma:contentTypeDescription="Create a new document." ma:contentTypeScope="" ma:versionID="b1f79af0d5729229188d3dc4c15fe1f7">
  <xsd:schema xmlns:xsd="http://www.w3.org/2001/XMLSchema" xmlns:xs="http://www.w3.org/2001/XMLSchema" xmlns:p="http://schemas.microsoft.com/office/2006/metadata/properties" xmlns:ns2="803b9cfd-84ec-4b7f-8c62-5a08f0af30c9" xmlns:ns3="fdd4434a-768e-462a-8d91-38a9be989763" targetNamespace="http://schemas.microsoft.com/office/2006/metadata/properties" ma:root="true" ma:fieldsID="53de008db4d59d757d61f3f5a1ad8bd2" ns2:_="" ns3:_="">
    <xsd:import namespace="803b9cfd-84ec-4b7f-8c62-5a08f0af30c9"/>
    <xsd:import namespace="fdd4434a-768e-462a-8d91-38a9be98976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3b9cfd-84ec-4b7f-8c62-5a08f0af30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b12e32-e5f8-4336-94ff-0e7909495dc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dd4434a-768e-462a-8d91-38a9be98976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153239e-2539-4313-8417-d4404dccd6c6}" ma:internalName="TaxCatchAll" ma:showField="CatchAllData" ma:web="fdd4434a-768e-462a-8d91-38a9be98976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AEF9397-A960-463B-9511-1B51C0565ABD}">
  <ds:schemaRefs>
    <ds:schemaRef ds:uri="http://schemas.microsoft.com/office/2006/metadata/properties"/>
    <ds:schemaRef ds:uri="http://schemas.microsoft.com/office/infopath/2007/PartnerControls"/>
    <ds:schemaRef ds:uri="803b9cfd-84ec-4b7f-8c62-5a08f0af30c9"/>
    <ds:schemaRef ds:uri="fdd4434a-768e-462a-8d91-38a9be989763"/>
  </ds:schemaRefs>
</ds:datastoreItem>
</file>

<file path=customXml/itemProps2.xml><?xml version="1.0" encoding="utf-8"?>
<ds:datastoreItem xmlns:ds="http://schemas.openxmlformats.org/officeDocument/2006/customXml" ds:itemID="{8A74D80A-3140-4207-BD3A-A3B40D765672}"/>
</file>

<file path=customXml/itemProps3.xml><?xml version="1.0" encoding="utf-8"?>
<ds:datastoreItem xmlns:ds="http://schemas.openxmlformats.org/officeDocument/2006/customXml" ds:itemID="{09522102-B873-4BE6-9825-5A4FC50360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TotalTime>
  <Words>4092</Words>
  <Application>Microsoft Office PowerPoint</Application>
  <PresentationFormat>On-screen Show (16:9)</PresentationFormat>
  <Paragraphs>235</Paragraphs>
  <Slides>38</Slides>
  <Notes>38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Freeman</vt:lpstr>
      <vt:lpstr>Epilogue</vt:lpstr>
      <vt:lpstr>Epilogue Medium</vt:lpstr>
      <vt:lpstr>Arial</vt:lpstr>
      <vt:lpstr>Epilogue SemiBold</vt:lpstr>
      <vt:lpstr>Space Mono</vt:lpstr>
      <vt:lpstr>Epilogue Black</vt:lpstr>
      <vt:lpstr>Roboto Mono Medium</vt:lpstr>
      <vt:lpstr>Roboto Mono SemiBold</vt:lpstr>
      <vt:lpstr>Roboto Mono</vt:lpstr>
      <vt:lpstr>Helvetica Neue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Paula</dc:creator>
  <cp:lastModifiedBy>Paula Chisholm</cp:lastModifiedBy>
  <cp:revision>3</cp:revision>
  <dcterms:modified xsi:type="dcterms:W3CDTF">2026-01-07T15:00:35Z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0x010100B2F2DAA381789247AAE0BE8AC998844C</vt:lpwstr>
  </property>
  <property fmtid="{D5CDD505-2E9C-101B-9397-08002B2CF9AE}" pid="3" name="MediaServiceImageTags">
    <vt:lpwstr/>
  </property>
</Properties>
</file>